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65" r:id="rId1"/>
  </p:sldMasterIdLst>
  <p:notesMasterIdLst>
    <p:notesMasterId r:id="rId14"/>
  </p:notesMasterIdLst>
  <p:sldIdLst>
    <p:sldId id="256" r:id="rId2"/>
    <p:sldId id="274" r:id="rId3"/>
    <p:sldId id="278" r:id="rId4"/>
    <p:sldId id="282" r:id="rId5"/>
    <p:sldId id="284" r:id="rId6"/>
    <p:sldId id="289" r:id="rId7"/>
    <p:sldId id="288" r:id="rId8"/>
    <p:sldId id="291" r:id="rId9"/>
    <p:sldId id="279" r:id="rId10"/>
    <p:sldId id="285" r:id="rId11"/>
    <p:sldId id="280" r:id="rId12"/>
    <p:sldId id="28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C69"/>
    <a:srgbClr val="E7012B"/>
    <a:srgbClr val="99A5B1"/>
    <a:srgbClr val="01182A"/>
    <a:srgbClr val="445569"/>
    <a:srgbClr val="376B9A"/>
    <a:srgbClr val="386B9C"/>
    <a:srgbClr val="000060"/>
    <a:srgbClr val="000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228" autoAdjust="0"/>
    <p:restoredTop sz="67568" autoAdjust="0"/>
  </p:normalViewPr>
  <p:slideViewPr>
    <p:cSldViewPr>
      <p:cViewPr varScale="1">
        <p:scale>
          <a:sx n="71" d="100"/>
          <a:sy n="71" d="100"/>
        </p:scale>
        <p:origin x="23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D841B-4CCD-4CFD-9F2E-27E0E626AC2E}" type="datetimeFigureOut">
              <a:rPr lang="zh-TW" altLang="en-US" smtClean="0"/>
              <a:t>2025/4/16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63C77-D6CA-4C51-B0DF-9612969B0C45}" type="slidenum">
              <a:rPr lang="zh-TW" altLang="en-US" smtClean="0"/>
              <a:t>‹#›</a:t>
            </a:fld>
            <a:endParaRPr lang="zh-TW" altLang="en-US"/>
          </a:p>
        </p:txBody>
      </p:sp>
    </p:spTree>
    <p:extLst>
      <p:ext uri="{BB962C8B-B14F-4D97-AF65-F5344CB8AC3E}">
        <p14:creationId xmlns:p14="http://schemas.microsoft.com/office/powerpoint/2010/main" val="1216403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大家好，我是陳，目前在普渡大學讀電腦工程。今天和大家分享一些我在學術和職業領域的經歷。</a:t>
            </a:r>
            <a:endParaRPr lang="en-US" altLang="zh-TW" dirty="0"/>
          </a:p>
          <a:p>
            <a:pPr>
              <a:buNone/>
            </a:pPr>
            <a:endParaRPr lang="en-US" altLang="zh-TW"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0</a:t>
            </a:fld>
            <a:endParaRPr lang="zh-TW" altLang="en-US"/>
          </a:p>
        </p:txBody>
      </p:sp>
    </p:spTree>
    <p:extLst>
      <p:ext uri="{BB962C8B-B14F-4D97-AF65-F5344CB8AC3E}">
        <p14:creationId xmlns:p14="http://schemas.microsoft.com/office/powerpoint/2010/main" val="310530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6C60A-3589-2C6A-F29D-97131C9852E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FE3497-F69F-013B-7104-C55E794B39A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B526388-6BA3-30FC-E320-83D32F31E335}"/>
              </a:ext>
            </a:extLst>
          </p:cNvPr>
          <p:cNvSpPr>
            <a:spLocks noGrp="1"/>
          </p:cNvSpPr>
          <p:nvPr>
            <p:ph type="body" idx="1"/>
          </p:nvPr>
        </p:nvSpPr>
        <p:spPr/>
        <p:txBody>
          <a:bodyPr/>
          <a:lstStyle/>
          <a:p>
            <a:pPr>
              <a:buNone/>
            </a:pPr>
            <a:r>
              <a:rPr lang="zh-TW" altLang="en-US" dirty="0"/>
              <a:t>根據微調大語言模型的經驗，我覺得有幾種方式可以幫助</a:t>
            </a:r>
            <a:r>
              <a:rPr lang="en-US" altLang="zh-TW" dirty="0"/>
              <a:t>Ariel </a:t>
            </a:r>
          </a:p>
          <a:p>
            <a:pPr>
              <a:buNone/>
            </a:pPr>
            <a:endParaRPr lang="zh-TW" altLang="en-US" dirty="0"/>
          </a:p>
          <a:p>
            <a:pPr>
              <a:buNone/>
            </a:pPr>
            <a:r>
              <a:rPr lang="zh-TW" altLang="en-US" dirty="0"/>
              <a:t>第一，我們可以開發一個大語言模型客戶服務助手，幫助客戶處理追蹤訂單或回答常見問題，從而提高回應速度並減少客服人員工作負擔。</a:t>
            </a:r>
            <a:endParaRPr lang="en-US" altLang="zh-TW" dirty="0"/>
          </a:p>
          <a:p>
            <a:pPr>
              <a:buNone/>
            </a:pPr>
            <a:endParaRPr lang="zh-TW" altLang="en-US" dirty="0"/>
          </a:p>
          <a:p>
            <a:pPr>
              <a:buNone/>
            </a:pPr>
            <a:r>
              <a:rPr lang="zh-TW" altLang="en-US" dirty="0"/>
              <a:t>第二，大語言模型可以在內部使用，讓工廠工作人員或管理者能夠用自然語言提問，如「第三條生產線的狀況如何？」或「今天生產了多少單位？」無需翻查儀表板。</a:t>
            </a:r>
            <a:endParaRPr lang="en-US" altLang="zh-TW" dirty="0"/>
          </a:p>
          <a:p>
            <a:pPr>
              <a:buNone/>
            </a:pPr>
            <a:endParaRPr lang="zh-TW" altLang="en-US" dirty="0"/>
          </a:p>
          <a:p>
            <a:pPr>
              <a:buNone/>
            </a:pPr>
            <a:r>
              <a:rPr lang="zh-TW" altLang="en-US" dirty="0"/>
              <a:t>這將大幅增加決策效率，也可以簡化員工與系統的互動方式。</a:t>
            </a:r>
            <a:endParaRPr lang="en-US" altLang="zh-TW" dirty="0"/>
          </a:p>
          <a:p>
            <a:pPr>
              <a:buNone/>
            </a:pPr>
            <a:endParaRPr lang="zh-TW" altLang="en-US" dirty="0"/>
          </a:p>
          <a:p>
            <a:pPr>
              <a:buNone/>
            </a:pPr>
            <a:endParaRPr lang="en-US" dirty="0"/>
          </a:p>
          <a:p>
            <a:pPr>
              <a:buNone/>
            </a:pPr>
            <a:endParaRPr lang="en-US" dirty="0"/>
          </a:p>
          <a:p>
            <a:pPr>
              <a:buNone/>
            </a:pPr>
            <a:endParaRPr lang="en-US" dirty="0"/>
          </a:p>
        </p:txBody>
      </p:sp>
      <p:sp>
        <p:nvSpPr>
          <p:cNvPr id="4" name="投影片編號版面配置區 3">
            <a:extLst>
              <a:ext uri="{FF2B5EF4-FFF2-40B4-BE49-F238E27FC236}">
                <a16:creationId xmlns:a16="http://schemas.microsoft.com/office/drawing/2014/main" id="{25615C8A-B533-C29D-B8CD-ADE4B412845F}"/>
              </a:ext>
            </a:extLst>
          </p:cNvPr>
          <p:cNvSpPr>
            <a:spLocks noGrp="1"/>
          </p:cNvSpPr>
          <p:nvPr>
            <p:ph type="sldNum" sz="quarter" idx="5"/>
          </p:nvPr>
        </p:nvSpPr>
        <p:spPr/>
        <p:txBody>
          <a:bodyPr/>
          <a:lstStyle/>
          <a:p>
            <a:fld id="{27363C77-D6CA-4C51-B0DF-9612969B0C45}" type="slidenum">
              <a:rPr lang="zh-TW" altLang="en-US" smtClean="0"/>
              <a:t>9</a:t>
            </a:fld>
            <a:endParaRPr lang="zh-TW" altLang="en-US"/>
          </a:p>
        </p:txBody>
      </p:sp>
    </p:spTree>
    <p:extLst>
      <p:ext uri="{BB962C8B-B14F-4D97-AF65-F5344CB8AC3E}">
        <p14:creationId xmlns:p14="http://schemas.microsoft.com/office/powerpoint/2010/main" val="329690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有關領導能力的部分，我是我們畢業專題的組長，我帶領我們團隊，共同訓練了一個使用增強式學習的無人機。我們選擇了微軟的</a:t>
            </a:r>
            <a:r>
              <a:rPr lang="en-US" altLang="zh-TW" dirty="0" err="1"/>
              <a:t>AirSim</a:t>
            </a:r>
            <a:r>
              <a:rPr lang="zh-TW" altLang="en-US" dirty="0"/>
              <a:t>作為我們的仿真環境，用來模擬室內搜救任務</a:t>
            </a:r>
            <a:r>
              <a:rPr lang="zh-TW" altLang="en-US" b="1" i="0" dirty="0">
                <a:solidFill>
                  <a:srgbClr val="111111"/>
                </a:solidFill>
                <a:effectLst/>
                <a:latin typeface="-apple-system"/>
              </a:rPr>
              <a:t>。這個影片是由</a:t>
            </a:r>
            <a:r>
              <a:rPr lang="en-US" altLang="zh-TW" b="1" i="0" dirty="0">
                <a:solidFill>
                  <a:srgbClr val="111111"/>
                </a:solidFill>
                <a:effectLst/>
                <a:latin typeface="-apple-system"/>
              </a:rPr>
              <a:t>AI</a:t>
            </a:r>
            <a:r>
              <a:rPr lang="zh-TW" altLang="en-US" b="1" i="0" dirty="0">
                <a:solidFill>
                  <a:srgbClr val="111111"/>
                </a:solidFill>
                <a:effectLst/>
                <a:latin typeface="-apple-system"/>
              </a:rPr>
              <a:t>模型控制的</a:t>
            </a:r>
            <a:r>
              <a:rPr lang="zh-TW" altLang="en-US" dirty="0"/>
              <a:t>無人機在</a:t>
            </a:r>
            <a:r>
              <a:rPr lang="en-US" altLang="zh-TW" dirty="0" err="1"/>
              <a:t>AirSim</a:t>
            </a:r>
            <a:r>
              <a:rPr lang="zh-TW" altLang="en-US" dirty="0"/>
              <a:t>執行搜索</a:t>
            </a:r>
            <a:endParaRPr lang="en-US" altLang="zh-TW" dirty="0"/>
          </a:p>
          <a:p>
            <a:pPr>
              <a:buNone/>
            </a:pPr>
            <a:endParaRPr lang="zh-TW" altLang="en-US" dirty="0"/>
          </a:p>
          <a:p>
            <a:pPr>
              <a:buNone/>
            </a:pPr>
            <a:r>
              <a:rPr lang="zh-TW" altLang="en-US" dirty="0"/>
              <a:t>身為組長，我負責設置個個階段小目標，並確保團隊中的每個成員都能各司其職。透過這次經歷</a:t>
            </a:r>
            <a:r>
              <a:rPr lang="zh-TW" altLang="en-US"/>
              <a:t>，我使用了</a:t>
            </a:r>
            <a:r>
              <a:rPr lang="zh-TW" altLang="en-US" dirty="0"/>
              <a:t>敏捷開發</a:t>
            </a:r>
            <a:r>
              <a:rPr lang="en-US" altLang="zh-TW" dirty="0"/>
              <a:t> </a:t>
            </a:r>
          </a:p>
          <a:p>
            <a:pPr>
              <a:buNone/>
            </a:pPr>
            <a:r>
              <a:rPr lang="zh-TW" altLang="en-US" dirty="0"/>
              <a:t>作為一個領導者面對技術挑戰並確保團隊能夠持續向目標邁進。</a:t>
            </a:r>
            <a:endParaRPr lang="en-US" altLang="zh-TW" dirty="0"/>
          </a:p>
          <a:p>
            <a:pPr>
              <a:buNone/>
            </a:pPr>
            <a:endParaRPr lang="zh-TW" alt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10</a:t>
            </a:fld>
            <a:endParaRPr lang="zh-TW" altLang="en-US"/>
          </a:p>
        </p:txBody>
      </p:sp>
    </p:spTree>
    <p:extLst>
      <p:ext uri="{BB962C8B-B14F-4D97-AF65-F5344CB8AC3E}">
        <p14:creationId xmlns:p14="http://schemas.microsoft.com/office/powerpoint/2010/main" val="1587343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b="1" dirty="0"/>
              <a:t>「您能分享目前在產線上是如何進行瑕疵檢測的嗎？」</a:t>
            </a:r>
            <a:endParaRPr lang="en-US" altLang="zh-TW" b="1" dirty="0"/>
          </a:p>
          <a:p>
            <a:pPr>
              <a:buNone/>
            </a:pPr>
            <a:endParaRPr lang="zh-TW" altLang="en-US" dirty="0"/>
          </a:p>
          <a:p>
            <a:pPr>
              <a:buNone/>
            </a:pPr>
            <a:r>
              <a:rPr lang="zh-TW" altLang="en-US" b="1" dirty="0"/>
              <a:t>「在品質管控或產品檢驗方面，您們團隊最常遇到的挑戰是什麼？」</a:t>
            </a:r>
            <a:endParaRPr lang="en-US" altLang="zh-TW" b="1" dirty="0"/>
          </a:p>
          <a:p>
            <a:pPr>
              <a:buNone/>
            </a:pPr>
            <a:endParaRPr lang="zh-TW" altLang="en-US" dirty="0"/>
          </a:p>
          <a:p>
            <a:r>
              <a:rPr lang="zh-TW" altLang="en-US" b="1" dirty="0"/>
              <a:t>「目前的工作流程中是否已經有導入任何人工智慧或自動化工具呢？」</a:t>
            </a:r>
            <a:endParaRPr lang="zh-TW" altLang="en-US" dirty="0"/>
          </a:p>
          <a:p>
            <a:pPr>
              <a:buNone/>
            </a:pPr>
            <a:endParaRPr lang="en-US" altLang="zh-TW" dirty="0"/>
          </a:p>
          <a:p>
            <a:pPr>
              <a:buNone/>
            </a:pPr>
            <a:endParaRPr lang="en-US" altLang="zh-TW" dirty="0"/>
          </a:p>
          <a:p>
            <a:pPr>
              <a:buNone/>
            </a:pPr>
            <a:endParaRPr lang="en-US" altLang="zh-TW" dirty="0"/>
          </a:p>
          <a:p>
            <a:pPr>
              <a:buNone/>
            </a:pPr>
            <a:r>
              <a:rPr lang="zh-TW" altLang="en-US" dirty="0"/>
              <a:t>請問其他實習生是什麼科系的？他們會參與哪些類型的專案呢？</a:t>
            </a:r>
            <a:endParaRPr lang="en-US" altLang="zh-TW" dirty="0"/>
          </a:p>
          <a:p>
            <a:pPr>
              <a:buNone/>
            </a:pPr>
            <a:endParaRPr lang="zh-TW" altLang="en-US" dirty="0"/>
          </a:p>
          <a:p>
            <a:pPr>
              <a:buNone/>
            </a:pPr>
            <a:r>
              <a:rPr lang="zh-TW" altLang="en-US" dirty="0"/>
              <a:t>我有點擔心公司的住宿條件，不知道有沒有照片或更多細節可以參考一下？</a:t>
            </a:r>
            <a:endParaRPr lang="en-US" altLang="zh-TW" dirty="0"/>
          </a:p>
          <a:p>
            <a:pPr>
              <a:buNone/>
            </a:pPr>
            <a:endParaRPr lang="en-US" altLang="zh-TW" dirty="0"/>
          </a:p>
          <a:p>
            <a:pPr>
              <a:buNone/>
            </a:pPr>
            <a:endParaRPr lang="en-US" altLang="zh-TW" dirty="0"/>
          </a:p>
          <a:p>
            <a:pPr>
              <a:buNone/>
            </a:pPr>
            <a:endParaRPr lang="en-US" altLang="zh-TW" dirty="0"/>
          </a:p>
          <a:p>
            <a:pPr>
              <a:buNone/>
            </a:pPr>
            <a:r>
              <a:rPr lang="zh-TW" altLang="en-US" dirty="0"/>
              <a:t>我在想，如果實習期只有一個月，會不會還來不及有成果就結束了？</a:t>
            </a:r>
            <a:endParaRPr lang="en-US" altLang="zh-TW" dirty="0"/>
          </a:p>
          <a:p>
            <a:pPr>
              <a:buNone/>
            </a:pPr>
            <a:endParaRPr lang="zh-TW" altLang="en-US" dirty="0"/>
          </a:p>
          <a:p>
            <a:r>
              <a:rPr lang="zh-TW" altLang="en-US" dirty="0"/>
              <a:t>另外，我注意到我的薪資似乎比平均低蠻多的哈哈。請問實習生的薪資會根據經驗或專案內容進行調整或評估嗎？</a:t>
            </a:r>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11</a:t>
            </a:fld>
            <a:endParaRPr lang="zh-TW" altLang="en-US"/>
          </a:p>
        </p:txBody>
      </p:sp>
    </p:spTree>
    <p:extLst>
      <p:ext uri="{BB962C8B-B14F-4D97-AF65-F5344CB8AC3E}">
        <p14:creationId xmlns:p14="http://schemas.microsoft.com/office/powerpoint/2010/main" val="414972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我修過與數據科學和深度學習相關的課程，例如</a:t>
            </a:r>
            <a:r>
              <a:rPr lang="en-US" altLang="zh-TW" dirty="0"/>
              <a:t>Python for Data Science</a:t>
            </a:r>
            <a:r>
              <a:rPr lang="zh-TW" altLang="en-US" dirty="0"/>
              <a:t> 和 </a:t>
            </a:r>
            <a:r>
              <a:rPr lang="en-US" altLang="zh-TW" dirty="0"/>
              <a:t>Deep Learning</a:t>
            </a:r>
            <a:r>
              <a:rPr lang="zh-TW" altLang="en-US" dirty="0"/>
              <a:t>。</a:t>
            </a:r>
            <a:endParaRPr lang="en-US" altLang="zh-TW" dirty="0"/>
          </a:p>
          <a:p>
            <a:pPr>
              <a:buNone/>
            </a:pPr>
            <a:endParaRPr lang="en-US" altLang="zh-TW" dirty="0"/>
          </a:p>
          <a:p>
            <a:pPr>
              <a:buNone/>
            </a:pPr>
            <a:r>
              <a:rPr lang="zh-TW" altLang="en-US" dirty="0"/>
              <a:t>我比較熟悉的語言是</a:t>
            </a:r>
            <a:r>
              <a:rPr lang="en-US" altLang="zh-TW" dirty="0"/>
              <a:t>C++</a:t>
            </a:r>
            <a:r>
              <a:rPr lang="zh-TW" altLang="en-US" dirty="0"/>
              <a:t>和</a:t>
            </a:r>
            <a:r>
              <a:rPr lang="en-US" altLang="zh-TW" dirty="0"/>
              <a:t>Python</a:t>
            </a:r>
            <a:r>
              <a:rPr lang="zh-TW" altLang="en-US" dirty="0"/>
              <a:t>，並在</a:t>
            </a:r>
            <a:r>
              <a:rPr lang="en-US" altLang="zh-TW" dirty="0"/>
              <a:t>Linux</a:t>
            </a:r>
            <a:r>
              <a:rPr lang="zh-TW" altLang="en-US" dirty="0"/>
              <a:t>和</a:t>
            </a:r>
            <a:r>
              <a:rPr lang="en-US" altLang="zh-TW" dirty="0"/>
              <a:t>GitHub</a:t>
            </a:r>
            <a:r>
              <a:rPr lang="zh-TW" altLang="en-US" dirty="0"/>
              <a:t>等平台上有實際操作經驗。我習慣於敏捷開發和測試驅動開發方法。</a:t>
            </a:r>
            <a:endParaRPr lang="en-US" altLang="zh-TW" dirty="0"/>
          </a:p>
          <a:p>
            <a:pPr>
              <a:buNone/>
            </a:pPr>
            <a:endParaRPr lang="zh-TW" altLang="en-US" dirty="0"/>
          </a:p>
          <a:p>
            <a:r>
              <a:rPr lang="zh-TW" altLang="en-US" dirty="0"/>
              <a:t>在個人特質方面，我樂於在團隊中合作，發揮我的人際關係優勢。</a:t>
            </a:r>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1</a:t>
            </a:fld>
            <a:endParaRPr lang="zh-TW" altLang="en-US"/>
          </a:p>
        </p:txBody>
      </p:sp>
    </p:spTree>
    <p:extLst>
      <p:ext uri="{BB962C8B-B14F-4D97-AF65-F5344CB8AC3E}">
        <p14:creationId xmlns:p14="http://schemas.microsoft.com/office/powerpoint/2010/main" val="30688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我曾在和碩科技擔任人工智慧軟體工程師實習生，和碩是華碩的子公司，所以生產線生產的都是</a:t>
            </a:r>
            <a:r>
              <a:rPr lang="zh-TW" altLang="en-US" b="0" i="0" u="none" strike="noStrike" dirty="0">
                <a:solidFill>
                  <a:srgbClr val="CDCDCD"/>
                </a:solidFill>
                <a:effectLst/>
                <a:latin typeface="Helvetica Neue" panose="02000503000000020004" pitchFamily="2" charset="0"/>
              </a:rPr>
              <a:t>消費性電子產品</a:t>
            </a:r>
            <a:r>
              <a:rPr lang="zh-TW" altLang="en-US" dirty="0"/>
              <a:t>，實習的時候就負責做生產線的瑕疵檢測</a:t>
            </a:r>
            <a:endParaRPr lang="en-US" altLang="zh-TW" dirty="0"/>
          </a:p>
          <a:p>
            <a:pPr>
              <a:buNone/>
            </a:pPr>
            <a:endParaRPr lang="en-US" altLang="zh-TW" dirty="0"/>
          </a:p>
          <a:p>
            <a:pPr>
              <a:buNone/>
            </a:pPr>
            <a:r>
              <a:rPr lang="zh-TW" altLang="en-US" dirty="0"/>
              <a:t>我負責訓練</a:t>
            </a:r>
            <a:r>
              <a:rPr lang="en-US" altLang="zh-TW" b="1" dirty="0" err="1"/>
              <a:t>UNet</a:t>
            </a:r>
            <a:r>
              <a:rPr lang="en-US" altLang="zh-TW" b="1" dirty="0"/>
              <a:t> </a:t>
            </a:r>
            <a:r>
              <a:rPr lang="zh-TW" altLang="en-US" b="1" dirty="0"/>
              <a:t>分割模型</a:t>
            </a:r>
            <a:r>
              <a:rPr lang="zh-TW" altLang="en-US" dirty="0"/>
              <a:t>，並與團隊合作佈署了</a:t>
            </a:r>
            <a:r>
              <a:rPr lang="zh-TW" altLang="en-US" b="1" dirty="0"/>
              <a:t>視覺提示分割模型</a:t>
            </a:r>
            <a:r>
              <a:rPr lang="zh-TW" altLang="en-US" dirty="0"/>
              <a:t>，來幫助生產線工作人員進一步提高檢測準確度。</a:t>
            </a:r>
            <a:endParaRPr lang="en-US" altLang="zh-TW" dirty="0"/>
          </a:p>
          <a:p>
            <a:pPr>
              <a:buNone/>
            </a:pPr>
            <a:endParaRPr lang="en-US" altLang="zh-TW" dirty="0"/>
          </a:p>
          <a:p>
            <a:pPr>
              <a:buNone/>
            </a:pPr>
            <a:r>
              <a:rPr lang="zh-TW" altLang="en-US" dirty="0"/>
              <a:t>透過這些技術的應用，我們成功將漏檢的缺陷率降低了</a:t>
            </a:r>
            <a:r>
              <a:rPr lang="en-US" altLang="zh-TW" b="1" dirty="0"/>
              <a:t>5%</a:t>
            </a:r>
            <a:r>
              <a:rPr lang="zh-TW" altLang="en-US" dirty="0"/>
              <a:t>。</a:t>
            </a:r>
            <a:endParaRPr lang="en-US" altLang="zh-TW" dirty="0"/>
          </a:p>
          <a:p>
            <a:pPr>
              <a:buNone/>
            </a:pPr>
            <a:endParaRPr lang="zh-TW" altLang="en-US" dirty="0"/>
          </a:p>
          <a:p>
            <a:r>
              <a:rPr lang="zh-TW" altLang="en-US" dirty="0"/>
              <a:t>此外，我還協助團隊開發了一個</a:t>
            </a:r>
            <a:r>
              <a:rPr lang="zh-TW" altLang="en-US" b="1" dirty="0"/>
              <a:t>人工智慧模型比較工具</a:t>
            </a:r>
            <a:r>
              <a:rPr lang="zh-TW" altLang="en-US" dirty="0"/>
              <a:t>，這是一個互動式網頁平台，用來幫助使用者快速比較並選擇最適合的</a:t>
            </a:r>
            <a:r>
              <a:rPr lang="en-US" altLang="zh-TW" dirty="0"/>
              <a:t>AI</a:t>
            </a:r>
            <a:r>
              <a:rPr lang="zh-TW" altLang="en-US" dirty="0"/>
              <a:t>模型，讓工人也可以很輕鬆的了解模型表現並且合適的時候切換模型。</a:t>
            </a:r>
          </a:p>
          <a:p>
            <a:pPr>
              <a:buNone/>
            </a:pPr>
            <a:endParaRPr 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2</a:t>
            </a:fld>
            <a:endParaRPr lang="zh-TW" altLang="en-US"/>
          </a:p>
        </p:txBody>
      </p:sp>
    </p:spTree>
    <p:extLst>
      <p:ext uri="{BB962C8B-B14F-4D97-AF65-F5344CB8AC3E}">
        <p14:creationId xmlns:p14="http://schemas.microsoft.com/office/powerpoint/2010/main" val="1098857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E2D7-5626-3E53-047F-8B7DDCFF48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16E8AF8-EDA5-BFD5-12B2-DAE8C68DAD3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3768D6-51A4-6BF6-3F4E-919DD52806AD}"/>
              </a:ext>
            </a:extLst>
          </p:cNvPr>
          <p:cNvSpPr>
            <a:spLocks noGrp="1"/>
          </p:cNvSpPr>
          <p:nvPr>
            <p:ph type="body" idx="1"/>
          </p:nvPr>
        </p:nvSpPr>
        <p:spPr/>
        <p:txBody>
          <a:bodyPr/>
          <a:lstStyle/>
          <a:p>
            <a:pPr>
              <a:buNone/>
            </a:pPr>
            <a:endParaRPr lang="en-US" altLang="zh-CN" dirty="0"/>
          </a:p>
          <a:p>
            <a:pPr>
              <a:buNone/>
            </a:pPr>
            <a:r>
              <a:rPr lang="zh-TW" altLang="en-US" dirty="0"/>
              <a:t>我能為</a:t>
            </a:r>
            <a:r>
              <a:rPr lang="en-US" altLang="zh-TW" dirty="0"/>
              <a:t>Ariel Premium Supply </a:t>
            </a:r>
            <a:r>
              <a:rPr lang="zh-TW" altLang="en-US" dirty="0"/>
              <a:t>提供快速的缺陷檢測解決方案</a:t>
            </a:r>
            <a:endParaRPr lang="en-US" altLang="zh-CN" dirty="0"/>
          </a:p>
          <a:p>
            <a:pPr>
              <a:buNone/>
            </a:pPr>
            <a:endParaRPr lang="en-US" altLang="zh-CN" dirty="0"/>
          </a:p>
          <a:p>
            <a:pPr>
              <a:buNone/>
            </a:pPr>
            <a:r>
              <a:rPr lang="zh-CN" altLang="en-US" dirty="0"/>
              <a:t>依据我目前的理解</a:t>
            </a:r>
            <a:r>
              <a:rPr lang="zh-TW" altLang="en-US" dirty="0"/>
              <a:t>，</a:t>
            </a:r>
            <a:r>
              <a:rPr lang="zh-CN" altLang="en-US" dirty="0"/>
              <a:t>贵公司生产众多</a:t>
            </a:r>
            <a:r>
              <a:rPr lang="zh-TW" altLang="en-US" dirty="0"/>
              <a:t>種類的</a:t>
            </a:r>
            <a:r>
              <a:rPr lang="zh-CN" altLang="en-US" dirty="0"/>
              <a:t>产品</a:t>
            </a:r>
            <a:r>
              <a:rPr lang="zh-TW" altLang="en-US" dirty="0"/>
              <a:t>，但缺乏全面的缺陷標註數據集。 </a:t>
            </a:r>
            <a:endParaRPr lang="en-US" altLang="zh-TW" dirty="0"/>
          </a:p>
          <a:p>
            <a:pPr>
              <a:buNone/>
            </a:pPr>
            <a:endParaRPr lang="en-US" dirty="0"/>
          </a:p>
          <a:p>
            <a:pPr>
              <a:buNone/>
            </a:pPr>
            <a:r>
              <a:rPr lang="zh-TW" altLang="en-US" dirty="0"/>
              <a:t>傳統的深度學習模型通常需要大量的標註數據，並且需要針對每種產品類型進行重新訓練，因為</a:t>
            </a:r>
            <a:r>
              <a:rPr lang="zh-CN" altLang="en-US" dirty="0"/>
              <a:t>模型没有看过这个产品它會无法辨别是否有瑕</a:t>
            </a:r>
            <a:r>
              <a:rPr lang="zh-TW" altLang="en-US" dirty="0"/>
              <a:t>疵。大量的標註數據既耗時又費資源，可能無法在短期看到成效。</a:t>
            </a:r>
            <a:endParaRPr lang="en-US" altLang="zh-TW" dirty="0"/>
          </a:p>
          <a:p>
            <a:pPr>
              <a:buNone/>
            </a:pPr>
            <a:endParaRPr lang="zh-TW" altLang="en-US" dirty="0"/>
          </a:p>
          <a:p>
            <a:r>
              <a:rPr lang="zh-TW" altLang="en-US" dirty="0"/>
              <a:t>相較之下，視覺提示模型可以在不數據集收集的情況下，快速部署於不同產品。</a:t>
            </a:r>
            <a:r>
              <a:rPr lang="zh-CN" altLang="en-US" dirty="0"/>
              <a:t>之后生产线上若是有新的产品，模型也能够快速辨别瑕疵</a:t>
            </a:r>
            <a:endParaRPr lang="en-US" altLang="zh-CN" dirty="0"/>
          </a:p>
          <a:p>
            <a:endParaRPr lang="en-US" dirty="0"/>
          </a:p>
          <a:p>
            <a:r>
              <a:rPr lang="en-US" dirty="0" err="1"/>
              <a:t>總而言之</a:t>
            </a:r>
            <a:r>
              <a:rPr lang="en-US" dirty="0"/>
              <a:t>，</a:t>
            </a:r>
            <a:r>
              <a:rPr lang="zh-TW" altLang="en-US" dirty="0"/>
              <a:t>視覺提示模型比較靈活，可能更適合</a:t>
            </a:r>
            <a:r>
              <a:rPr lang="en-US" altLang="zh-TW" dirty="0"/>
              <a:t>Ariel?</a:t>
            </a:r>
            <a:endParaRPr lang="en-US" dirty="0"/>
          </a:p>
        </p:txBody>
      </p:sp>
      <p:sp>
        <p:nvSpPr>
          <p:cNvPr id="4" name="投影片編號版面配置區 3">
            <a:extLst>
              <a:ext uri="{FF2B5EF4-FFF2-40B4-BE49-F238E27FC236}">
                <a16:creationId xmlns:a16="http://schemas.microsoft.com/office/drawing/2014/main" id="{91F21D43-B8CE-D22F-1DB4-48426BCEE027}"/>
              </a:ext>
            </a:extLst>
          </p:cNvPr>
          <p:cNvSpPr>
            <a:spLocks noGrp="1"/>
          </p:cNvSpPr>
          <p:nvPr>
            <p:ph type="sldNum" sz="quarter" idx="5"/>
          </p:nvPr>
        </p:nvSpPr>
        <p:spPr/>
        <p:txBody>
          <a:bodyPr/>
          <a:lstStyle/>
          <a:p>
            <a:fld id="{27363C77-D6CA-4C51-B0DF-9612969B0C45}" type="slidenum">
              <a:rPr lang="zh-TW" altLang="en-US" smtClean="0"/>
              <a:t>3</a:t>
            </a:fld>
            <a:endParaRPr lang="zh-TW" altLang="en-US"/>
          </a:p>
        </p:txBody>
      </p:sp>
    </p:spTree>
    <p:extLst>
      <p:ext uri="{BB962C8B-B14F-4D97-AF65-F5344CB8AC3E}">
        <p14:creationId xmlns:p14="http://schemas.microsoft.com/office/powerpoint/2010/main" val="215574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讓我舉個</a:t>
            </a:r>
            <a:r>
              <a:rPr lang="zh-CN" altLang="en-US" dirty="0"/>
              <a:t>例子，</a:t>
            </a:r>
            <a:r>
              <a:rPr lang="zh-TW" altLang="en-US" dirty="0"/>
              <a:t>這個是汽車煞車碟，你可以看到   有瑕疵</a:t>
            </a:r>
            <a:endParaRPr lang="en-US" altLang="zh-TW" dirty="0"/>
          </a:p>
          <a:p>
            <a:pPr>
              <a:buNone/>
            </a:pPr>
            <a:endParaRPr lang="en-US" dirty="0"/>
          </a:p>
          <a:p>
            <a:pPr>
              <a:buNone/>
            </a:pPr>
            <a:r>
              <a:rPr lang="zh-TW" altLang="en-US" dirty="0"/>
              <a:t>等等要做的是標記這個瑕疵，讓模型去學習，瑕疵長這個樣子</a:t>
            </a:r>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4</a:t>
            </a:fld>
            <a:endParaRPr lang="zh-TW" altLang="en-US"/>
          </a:p>
        </p:txBody>
      </p:sp>
    </p:spTree>
    <p:extLst>
      <p:ext uri="{BB962C8B-B14F-4D97-AF65-F5344CB8AC3E}">
        <p14:creationId xmlns:p14="http://schemas.microsoft.com/office/powerpoint/2010/main" val="283522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14D4-0CC3-EB92-31FB-C86AD8CC33A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4AD8B5D-78EC-3E19-D362-80D24C0B9E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90FB86F-5E4B-D51D-84DD-0959ECF2981E}"/>
              </a:ext>
            </a:extLst>
          </p:cNvPr>
          <p:cNvSpPr>
            <a:spLocks noGrp="1"/>
          </p:cNvSpPr>
          <p:nvPr>
            <p:ph type="body" idx="1"/>
          </p:nvPr>
        </p:nvSpPr>
        <p:spPr/>
        <p:txBody>
          <a:bodyPr/>
          <a:lstStyle/>
          <a:p>
            <a:pPr>
              <a:buNone/>
            </a:pPr>
            <a:r>
              <a:rPr lang="zh-TW" altLang="en-US" dirty="0"/>
              <a:t>右邊得圖是標記後的照片，用紅色的框框做標記，然後輸入模型</a:t>
            </a:r>
            <a:endParaRPr lang="en-US" altLang="zh-TW" dirty="0"/>
          </a:p>
          <a:p>
            <a:pPr>
              <a:buNone/>
            </a:pPr>
            <a:endParaRPr lang="en-US" dirty="0"/>
          </a:p>
          <a:p>
            <a:pPr>
              <a:buNone/>
            </a:pPr>
            <a:r>
              <a:rPr lang="zh-TW" altLang="en-US" dirty="0"/>
              <a:t>我們藉由這張圖來提示模型我們需要什麼，所以叫她</a:t>
            </a:r>
            <a:r>
              <a:rPr lang="en-US" altLang="zh-TW" dirty="0"/>
              <a:t>vision prompt</a:t>
            </a:r>
            <a:endParaRPr lang="en-US" dirty="0"/>
          </a:p>
        </p:txBody>
      </p:sp>
      <p:sp>
        <p:nvSpPr>
          <p:cNvPr id="4" name="投影片編號版面配置區 3">
            <a:extLst>
              <a:ext uri="{FF2B5EF4-FFF2-40B4-BE49-F238E27FC236}">
                <a16:creationId xmlns:a16="http://schemas.microsoft.com/office/drawing/2014/main" id="{93CD2BAB-3E53-2FF9-7831-99F0282FB591}"/>
              </a:ext>
            </a:extLst>
          </p:cNvPr>
          <p:cNvSpPr>
            <a:spLocks noGrp="1"/>
          </p:cNvSpPr>
          <p:nvPr>
            <p:ph type="sldNum" sz="quarter" idx="5"/>
          </p:nvPr>
        </p:nvSpPr>
        <p:spPr/>
        <p:txBody>
          <a:bodyPr/>
          <a:lstStyle/>
          <a:p>
            <a:fld id="{27363C77-D6CA-4C51-B0DF-9612969B0C45}" type="slidenum">
              <a:rPr lang="zh-TW" altLang="en-US" smtClean="0"/>
              <a:t>5</a:t>
            </a:fld>
            <a:endParaRPr lang="zh-TW" altLang="en-US"/>
          </a:p>
        </p:txBody>
      </p:sp>
    </p:spTree>
    <p:extLst>
      <p:ext uri="{BB962C8B-B14F-4D97-AF65-F5344CB8AC3E}">
        <p14:creationId xmlns:p14="http://schemas.microsoft.com/office/powerpoint/2010/main" val="245158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E538-B8B4-D783-7B72-8592420FB2C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6CF90C0-8662-CE41-F4F1-F620DB40BA4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BD9B524-F04D-A1E8-0DA8-E7FE6A3612A7}"/>
              </a:ext>
            </a:extLst>
          </p:cNvPr>
          <p:cNvSpPr>
            <a:spLocks noGrp="1"/>
          </p:cNvSpPr>
          <p:nvPr>
            <p:ph type="body" idx="1"/>
          </p:nvPr>
        </p:nvSpPr>
        <p:spPr/>
        <p:txBody>
          <a:bodyPr/>
          <a:lstStyle/>
          <a:p>
            <a:pPr>
              <a:buNone/>
            </a:pPr>
            <a:r>
              <a:rPr lang="zh-TW" altLang="en-US" dirty="0"/>
              <a:t>這個也是汽車煞車碟，你可以看到   有瑕疵</a:t>
            </a:r>
            <a:endParaRPr lang="en-US" altLang="zh-TW" dirty="0"/>
          </a:p>
          <a:p>
            <a:pPr>
              <a:buNone/>
            </a:pPr>
            <a:endParaRPr lang="en-US" altLang="zh-TW" dirty="0"/>
          </a:p>
          <a:p>
            <a:pPr>
              <a:buNone/>
            </a:pPr>
            <a:r>
              <a:rPr lang="zh-TW" altLang="en-US" dirty="0"/>
              <a:t>我們</a:t>
            </a:r>
            <a:r>
              <a:rPr lang="zh-CN" altLang="en-US" dirty="0"/>
              <a:t>把这张照片放进</a:t>
            </a:r>
            <a:r>
              <a:rPr lang="zh-TW" altLang="en-US" dirty="0"/>
              <a:t>剛剛接受提示的</a:t>
            </a:r>
            <a:r>
              <a:rPr lang="zh-CN" altLang="en-US" dirty="0"/>
              <a:t>模型</a:t>
            </a:r>
            <a:r>
              <a:rPr lang="zh-TW" altLang="en-US" dirty="0"/>
              <a:t>，</a:t>
            </a:r>
            <a:r>
              <a:rPr lang="zh-CN" altLang="en-US" dirty="0"/>
              <a:t>看它的效果怎么样</a:t>
            </a:r>
            <a:endParaRPr lang="en-US" altLang="zh-CN" dirty="0"/>
          </a:p>
          <a:p>
            <a:pPr>
              <a:buNone/>
            </a:pPr>
            <a:endParaRPr lang="en-US" altLang="zh-TW" dirty="0"/>
          </a:p>
          <a:p>
            <a:pPr>
              <a:buNone/>
            </a:pPr>
            <a:endParaRPr lang="en-US" dirty="0"/>
          </a:p>
          <a:p>
            <a:pPr>
              <a:buNone/>
            </a:pPr>
            <a:endParaRPr lang="en-US" dirty="0"/>
          </a:p>
        </p:txBody>
      </p:sp>
      <p:sp>
        <p:nvSpPr>
          <p:cNvPr id="4" name="投影片編號版面配置區 3">
            <a:extLst>
              <a:ext uri="{FF2B5EF4-FFF2-40B4-BE49-F238E27FC236}">
                <a16:creationId xmlns:a16="http://schemas.microsoft.com/office/drawing/2014/main" id="{4CBB4012-FAB9-696F-6D8B-A81224E89FE6}"/>
              </a:ext>
            </a:extLst>
          </p:cNvPr>
          <p:cNvSpPr>
            <a:spLocks noGrp="1"/>
          </p:cNvSpPr>
          <p:nvPr>
            <p:ph type="sldNum" sz="quarter" idx="5"/>
          </p:nvPr>
        </p:nvSpPr>
        <p:spPr/>
        <p:txBody>
          <a:bodyPr/>
          <a:lstStyle/>
          <a:p>
            <a:fld id="{27363C77-D6CA-4C51-B0DF-9612969B0C45}" type="slidenum">
              <a:rPr lang="zh-TW" altLang="en-US" smtClean="0"/>
              <a:t>6</a:t>
            </a:fld>
            <a:endParaRPr lang="zh-TW" altLang="en-US"/>
          </a:p>
        </p:txBody>
      </p:sp>
    </p:spTree>
    <p:extLst>
      <p:ext uri="{BB962C8B-B14F-4D97-AF65-F5344CB8AC3E}">
        <p14:creationId xmlns:p14="http://schemas.microsoft.com/office/powerpoint/2010/main" val="323397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B20E1-0A16-30FF-4AAB-21AD8EB7AE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75D3BA-9090-FE43-AEF2-145871319FD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9F007D-5C7E-2F1C-E943-D5F808AEBB4B}"/>
              </a:ext>
            </a:extLst>
          </p:cNvPr>
          <p:cNvSpPr>
            <a:spLocks noGrp="1"/>
          </p:cNvSpPr>
          <p:nvPr>
            <p:ph type="body" idx="1"/>
          </p:nvPr>
        </p:nvSpPr>
        <p:spPr/>
        <p:txBody>
          <a:bodyPr/>
          <a:lstStyle/>
          <a:p>
            <a:pPr>
              <a:buNone/>
            </a:pPr>
            <a:r>
              <a:rPr lang="zh-TW" altLang="en-US" dirty="0"/>
              <a:t>可以看到，模型有把瑕疵標記出來，但他也有一些誤判</a:t>
            </a:r>
            <a:endParaRPr lang="en-US" altLang="zh-TW" dirty="0"/>
          </a:p>
          <a:p>
            <a:pPr>
              <a:buNone/>
            </a:pPr>
            <a:endParaRPr lang="en-US" altLang="zh-TW" dirty="0"/>
          </a:p>
          <a:p>
            <a:pPr>
              <a:buNone/>
            </a:pPr>
            <a:r>
              <a:rPr lang="zh-TW" altLang="en-US" dirty="0"/>
              <a:t>雖然</a:t>
            </a:r>
            <a:r>
              <a:rPr lang="en-US" altLang="zh-TW" sz="1200" b="1" dirty="0">
                <a:solidFill>
                  <a:srgbClr val="E7012B"/>
                </a:solidFill>
                <a:latin typeface="微軟正黑體" panose="020B0604030504040204" pitchFamily="34" charset="-120"/>
                <a:ea typeface="微軟正黑體" panose="020B0604030504040204" pitchFamily="34" charset="-120"/>
              </a:rPr>
              <a:t>Visual Prompt</a:t>
            </a:r>
            <a:r>
              <a:rPr lang="zh-TW" altLang="en-US" dirty="0"/>
              <a:t>在靈活性和部署速度上具有優勢，但它的精確度可能無法與專門訓練的模型相媲美。</a:t>
            </a:r>
          </a:p>
          <a:p>
            <a:pPr>
              <a:buNone/>
            </a:pPr>
            <a:r>
              <a:rPr lang="zh-TW" altLang="en-US" dirty="0"/>
              <a:t>這是一個在部署速度和準確度之間的權衡，根據</a:t>
            </a:r>
            <a:r>
              <a:rPr lang="en-US" altLang="zh-TW" dirty="0"/>
              <a:t>Ariel</a:t>
            </a:r>
            <a:r>
              <a:rPr lang="zh-TW" altLang="en-US" dirty="0"/>
              <a:t>的需求，我們可以調整這兩者之間的平衡。</a:t>
            </a:r>
          </a:p>
          <a:p>
            <a:r>
              <a:rPr lang="zh-TW" altLang="en-US" dirty="0"/>
              <a:t>如果各位有興趣，我很樂意分享更多我在和碩科技的經歷。</a:t>
            </a:r>
          </a:p>
          <a:p>
            <a:endParaRPr lang="en-US" dirty="0"/>
          </a:p>
          <a:p>
            <a:endParaRPr lang="en-US" dirty="0"/>
          </a:p>
          <a:p>
            <a:endParaRPr lang="en-US" dirty="0"/>
          </a:p>
        </p:txBody>
      </p:sp>
      <p:sp>
        <p:nvSpPr>
          <p:cNvPr id="4" name="投影片編號版面配置區 3">
            <a:extLst>
              <a:ext uri="{FF2B5EF4-FFF2-40B4-BE49-F238E27FC236}">
                <a16:creationId xmlns:a16="http://schemas.microsoft.com/office/drawing/2014/main" id="{6295F475-9B6F-95C3-356F-6BDDD12A98B3}"/>
              </a:ext>
            </a:extLst>
          </p:cNvPr>
          <p:cNvSpPr>
            <a:spLocks noGrp="1"/>
          </p:cNvSpPr>
          <p:nvPr>
            <p:ph type="sldNum" sz="quarter" idx="5"/>
          </p:nvPr>
        </p:nvSpPr>
        <p:spPr/>
        <p:txBody>
          <a:bodyPr/>
          <a:lstStyle/>
          <a:p>
            <a:fld id="{27363C77-D6CA-4C51-B0DF-9612969B0C45}" type="slidenum">
              <a:rPr lang="zh-TW" altLang="en-US" smtClean="0"/>
              <a:t>7</a:t>
            </a:fld>
            <a:endParaRPr lang="zh-TW" altLang="en-US"/>
          </a:p>
        </p:txBody>
      </p:sp>
    </p:spTree>
    <p:extLst>
      <p:ext uri="{BB962C8B-B14F-4D97-AF65-F5344CB8AC3E}">
        <p14:creationId xmlns:p14="http://schemas.microsoft.com/office/powerpoint/2010/main" val="76063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zh-TW" altLang="en-US" dirty="0"/>
              <a:t>我目前在普渡大學和</a:t>
            </a:r>
            <a:r>
              <a:rPr lang="en-US" altLang="zh-TW" dirty="0"/>
              <a:t>Wisconsin Madison</a:t>
            </a:r>
            <a:r>
              <a:rPr lang="zh-TW" altLang="en-US" dirty="0"/>
              <a:t>分校合作的實驗室</a:t>
            </a:r>
            <a:r>
              <a:rPr lang="en-US" altLang="zh-TW" dirty="0"/>
              <a:t>Sky Lab</a:t>
            </a:r>
            <a:r>
              <a:rPr lang="zh-TW" altLang="en-US" dirty="0"/>
              <a:t>工作。</a:t>
            </a:r>
            <a:endParaRPr lang="en-US" altLang="zh-TW" dirty="0"/>
          </a:p>
          <a:p>
            <a:pPr>
              <a:buNone/>
            </a:pPr>
            <a:endParaRPr lang="zh-TW" altLang="en-US" dirty="0"/>
          </a:p>
          <a:p>
            <a:pPr>
              <a:buNone/>
            </a:pPr>
            <a:r>
              <a:rPr lang="zh-TW" altLang="en-US" dirty="0"/>
              <a:t>我負責的項目是微調大語言模型，幫助</a:t>
            </a:r>
            <a:r>
              <a:rPr lang="en-US" altLang="zh-TW" dirty="0"/>
              <a:t>Wisconsin</a:t>
            </a:r>
            <a:r>
              <a:rPr lang="zh-TW" altLang="en-US" dirty="0"/>
              <a:t>州交通部使用</a:t>
            </a:r>
            <a:r>
              <a:rPr lang="en-US" altLang="zh-TW" dirty="0"/>
              <a:t>TMP</a:t>
            </a:r>
            <a:r>
              <a:rPr lang="zh-TW" altLang="en-US" dirty="0"/>
              <a:t>系統</a:t>
            </a:r>
            <a:endParaRPr lang="en-US" altLang="zh-TW" dirty="0"/>
          </a:p>
          <a:p>
            <a:pPr>
              <a:buNone/>
            </a:pPr>
            <a:endParaRPr lang="zh-TW" altLang="en-US" dirty="0"/>
          </a:p>
          <a:p>
            <a:pPr>
              <a:buNone/>
            </a:pPr>
            <a:r>
              <a:rPr lang="zh-TW" altLang="en-US" dirty="0"/>
              <a:t>我們的共同目標是通過微調後的大語言模型協助工作人員創建交通管理計劃，來提升交通項目的規劃效率。</a:t>
            </a:r>
            <a:endParaRPr lang="en-US" altLang="zh-TW" dirty="0"/>
          </a:p>
          <a:p>
            <a:pPr>
              <a:buNone/>
            </a:pPr>
            <a:endParaRPr lang="zh-TW" altLang="en-US" dirty="0"/>
          </a:p>
          <a:p>
            <a:pPr>
              <a:buNone/>
            </a:pPr>
            <a:endParaRPr lang="en-US" dirty="0"/>
          </a:p>
          <a:p>
            <a:pPr>
              <a:buNone/>
            </a:pPr>
            <a:endParaRPr lang="en-US" dirty="0"/>
          </a:p>
          <a:p>
            <a:endParaRPr lang="en-US" dirty="0"/>
          </a:p>
        </p:txBody>
      </p:sp>
      <p:sp>
        <p:nvSpPr>
          <p:cNvPr id="4" name="投影片編號版面配置區 3"/>
          <p:cNvSpPr>
            <a:spLocks noGrp="1"/>
          </p:cNvSpPr>
          <p:nvPr>
            <p:ph type="sldNum" sz="quarter" idx="5"/>
          </p:nvPr>
        </p:nvSpPr>
        <p:spPr/>
        <p:txBody>
          <a:bodyPr/>
          <a:lstStyle/>
          <a:p>
            <a:fld id="{27363C77-D6CA-4C51-B0DF-9612969B0C45}" type="slidenum">
              <a:rPr lang="zh-TW" altLang="en-US" smtClean="0"/>
              <a:t>8</a:t>
            </a:fld>
            <a:endParaRPr lang="zh-TW" altLang="en-US"/>
          </a:p>
        </p:txBody>
      </p:sp>
    </p:spTree>
    <p:extLst>
      <p:ext uri="{BB962C8B-B14F-4D97-AF65-F5344CB8AC3E}">
        <p14:creationId xmlns:p14="http://schemas.microsoft.com/office/powerpoint/2010/main" val="339067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0822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96647685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28323851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a:xfrm>
            <a:off x="11208568" y="6309320"/>
            <a:ext cx="757237" cy="365125"/>
          </a:xfrm>
        </p:spPr>
        <p:txBody>
          <a:bodyPr/>
          <a:lstStyle>
            <a:lvl1pPr>
              <a:defRPr sz="1800">
                <a:solidFill>
                  <a:schemeClr val="bg1">
                    <a:lumMod val="85000"/>
                    <a:lumOff val="15000"/>
                  </a:schemeClr>
                </a:solidFill>
                <a:latin typeface="Century Gothic" panose="020B0502020202020204" pitchFamily="34" charset="0"/>
              </a:defRPr>
            </a:lvl1pPr>
          </a:lstStyle>
          <a:p>
            <a:fld id="{4CD77608-3819-479B-BB98-C216BA724EFE}" type="slidenum">
              <a:rPr lang="en-US" smtClean="0"/>
              <a:pPr/>
              <a:t>‹#›</a:t>
            </a:fld>
            <a:endParaRPr lang="en-US" dirty="0"/>
          </a:p>
        </p:txBody>
      </p:sp>
    </p:spTree>
    <p:extLst>
      <p:ext uri="{BB962C8B-B14F-4D97-AF65-F5344CB8AC3E}">
        <p14:creationId xmlns:p14="http://schemas.microsoft.com/office/powerpoint/2010/main" val="28865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6446692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4974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67944618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74477447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533818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8624371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gn="r"/>
            <a:fld id="{B97F825D-C14D-4A57-B8B1-19DA560EFB21}" type="datetime1">
              <a:rPr lang="en-US" altLang="zh-TW" smtClean="0"/>
              <a:t>4/16/25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sz="1000"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11891575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pPr algn="r"/>
            <a:fld id="{B97F825D-C14D-4A57-B8B1-19DA560EFB21}" type="datetime1">
              <a:rPr lang="en-US" altLang="zh-TW" smtClean="0"/>
              <a:t>4/16/25</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7222683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gn="r"/>
            <a:fld id="{B97F825D-C14D-4A57-B8B1-19DA560EFB21}" type="datetime1">
              <a:rPr lang="en-US" altLang="zh-TW" smtClean="0"/>
              <a:t>4/16/25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z="100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CD77608-3819-479B-BB98-C216BA724EFE}" type="slidenum">
              <a:rPr lang="en-US" smtClean="0"/>
              <a:pPr/>
              <a:t>‹#›</a:t>
            </a:fld>
            <a:endParaRPr lang="en-US" sz="100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1365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cloud.deepdataspac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cloud.deepdataspace.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loud.deepdataspace.com/"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cloud.deepdataspace.co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006E4A8-B5CE-7222-01CD-E06E71F9ACD0}"/>
              </a:ext>
            </a:extLst>
          </p:cNvPr>
          <p:cNvSpPr txBox="1"/>
          <p:nvPr/>
        </p:nvSpPr>
        <p:spPr>
          <a:xfrm>
            <a:off x="939793" y="4941168"/>
            <a:ext cx="3851957" cy="861774"/>
          </a:xfrm>
          <a:prstGeom prst="rect">
            <a:avLst/>
          </a:prstGeom>
          <a:noFill/>
        </p:spPr>
        <p:txBody>
          <a:bodyPr wrap="square" rtlCol="0">
            <a:spAutoFit/>
          </a:bodyPr>
          <a:lstStyle/>
          <a:p>
            <a:r>
              <a:rPr lang="en-US" altLang="zh-TW" sz="4800" dirty="0"/>
              <a:t>Alan Chen</a:t>
            </a:r>
            <a:endParaRPr lang="zh-TW" altLang="en-US" sz="4800" dirty="0"/>
          </a:p>
        </p:txBody>
      </p:sp>
      <p:sp>
        <p:nvSpPr>
          <p:cNvPr id="7" name="文字方塊 6">
            <a:extLst>
              <a:ext uri="{FF2B5EF4-FFF2-40B4-BE49-F238E27FC236}">
                <a16:creationId xmlns:a16="http://schemas.microsoft.com/office/drawing/2014/main" id="{80AF82DA-DB72-AE47-3736-6251BDAD7EE3}"/>
              </a:ext>
            </a:extLst>
          </p:cNvPr>
          <p:cNvSpPr txBox="1"/>
          <p:nvPr/>
        </p:nvSpPr>
        <p:spPr>
          <a:xfrm>
            <a:off x="939793" y="5888504"/>
            <a:ext cx="6569803" cy="461665"/>
          </a:xfrm>
          <a:prstGeom prst="rect">
            <a:avLst/>
          </a:prstGeom>
          <a:noFill/>
        </p:spPr>
        <p:txBody>
          <a:bodyPr wrap="square" rtlCol="0">
            <a:spAutoFit/>
          </a:bodyPr>
          <a:lstStyle/>
          <a:p>
            <a:r>
              <a:rPr lang="en-US" altLang="zh-TW" sz="2400" dirty="0">
                <a:latin typeface="Century Gothic" panose="020B0502020202020204" pitchFamily="34" charset="0"/>
              </a:rPr>
              <a:t>Purdue University - Computer Engineering</a:t>
            </a:r>
            <a:endParaRPr lang="zh-TW" altLang="en-US" sz="2400" dirty="0">
              <a:latin typeface="Century Gothic" panose="020B0502020202020204" pitchFamily="34" charset="0"/>
            </a:endParaRPr>
          </a:p>
        </p:txBody>
      </p:sp>
      <p:sp>
        <p:nvSpPr>
          <p:cNvPr id="8" name="文字方塊 7">
            <a:extLst>
              <a:ext uri="{FF2B5EF4-FFF2-40B4-BE49-F238E27FC236}">
                <a16:creationId xmlns:a16="http://schemas.microsoft.com/office/drawing/2014/main" id="{53ACBEC3-387A-7D85-6AC2-F0EE0DF37DEE}"/>
              </a:ext>
            </a:extLst>
          </p:cNvPr>
          <p:cNvSpPr txBox="1"/>
          <p:nvPr/>
        </p:nvSpPr>
        <p:spPr>
          <a:xfrm>
            <a:off x="7896200" y="4849989"/>
            <a:ext cx="4032448" cy="1044132"/>
          </a:xfrm>
          <a:prstGeom prst="rect">
            <a:avLst/>
          </a:prstGeom>
          <a:noFill/>
        </p:spPr>
        <p:txBody>
          <a:bodyPr wrap="square" rtlCol="0">
            <a:spAutoFit/>
          </a:bodyPr>
          <a:lstStyle/>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Personal Introduction </a:t>
            </a:r>
          </a:p>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Work Experience</a:t>
            </a:r>
          </a:p>
        </p:txBody>
      </p:sp>
      <p:sp>
        <p:nvSpPr>
          <p:cNvPr id="29" name="文字方塊 28">
            <a:extLst>
              <a:ext uri="{FF2B5EF4-FFF2-40B4-BE49-F238E27FC236}">
                <a16:creationId xmlns:a16="http://schemas.microsoft.com/office/drawing/2014/main" id="{A006E4A8-B5CE-7222-01CD-E06E71F9ACD0}"/>
              </a:ext>
            </a:extLst>
          </p:cNvPr>
          <p:cNvSpPr txBox="1"/>
          <p:nvPr/>
        </p:nvSpPr>
        <p:spPr>
          <a:xfrm>
            <a:off x="471946" y="3497233"/>
            <a:ext cx="11248108" cy="1015663"/>
          </a:xfrm>
          <a:prstGeom prst="rect">
            <a:avLst/>
          </a:prstGeom>
          <a:noFill/>
        </p:spPr>
        <p:txBody>
          <a:bodyPr wrap="square" rtlCol="0">
            <a:spAutoFit/>
          </a:bodyPr>
          <a:lstStyle/>
          <a:p>
            <a:pPr algn="ctr"/>
            <a:r>
              <a:rPr lang="en-US" sz="6000" dirty="0"/>
              <a:t>Hands-On Experience Overview</a:t>
            </a:r>
            <a:endParaRPr lang="zh-TW" altLang="en-US" sz="6000" b="1" dirty="0"/>
          </a:p>
        </p:txBody>
      </p:sp>
      <p:pic>
        <p:nvPicPr>
          <p:cNvPr id="1026" name="Picture 2" descr="Ariel Premium Supply Launches New Website">
            <a:extLst>
              <a:ext uri="{FF2B5EF4-FFF2-40B4-BE49-F238E27FC236}">
                <a16:creationId xmlns:a16="http://schemas.microsoft.com/office/drawing/2014/main" id="{B18250EC-ED79-BFF3-CF24-394A73F5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2" t="4507" r="16352" b="5440"/>
          <a:stretch/>
        </p:blipFill>
        <p:spPr bwMode="auto">
          <a:xfrm>
            <a:off x="9014611" y="116632"/>
            <a:ext cx="309634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94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7FEDE-8630-7656-33EE-1751BEB2F971}"/>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7BC3BFC-B428-7129-13C8-C6E0B8EA967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E701162-A637-4429-DDA9-74A112091D57}"/>
              </a:ext>
            </a:extLst>
          </p:cNvPr>
          <p:cNvSpPr>
            <a:spLocks noGrp="1"/>
          </p:cNvSpPr>
          <p:nvPr>
            <p:ph type="sldNum" sz="quarter" idx="12"/>
          </p:nvPr>
        </p:nvSpPr>
        <p:spPr/>
        <p:txBody>
          <a:bodyPr/>
          <a:lstStyle/>
          <a:p>
            <a:fld id="{4CD77608-3819-479B-BB98-C216BA724EFE}" type="slidenum">
              <a:rPr lang="en-US" smtClean="0"/>
              <a:pPr/>
              <a:t>9</a:t>
            </a:fld>
            <a:endParaRPr lang="en-US" dirty="0"/>
          </a:p>
        </p:txBody>
      </p:sp>
      <p:sp>
        <p:nvSpPr>
          <p:cNvPr id="3" name="標題 1">
            <a:extLst>
              <a:ext uri="{FF2B5EF4-FFF2-40B4-BE49-F238E27FC236}">
                <a16:creationId xmlns:a16="http://schemas.microsoft.com/office/drawing/2014/main" id="{80A5FF44-3185-7B15-D4C8-F5BBEE29430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LL</a:t>
            </a:r>
            <a:r>
              <a:rPr lang="zh-TW" altLang="en-US" sz="3600" b="1" dirty="0">
                <a:solidFill>
                  <a:srgbClr val="E7012B"/>
                </a:solidFill>
                <a:latin typeface="微軟正黑體" panose="020B0604030504040204" pitchFamily="34" charset="-120"/>
                <a:ea typeface="微軟正黑體" panose="020B0604030504040204" pitchFamily="34" charset="-120"/>
              </a:rPr>
              <a:t>Ｍ </a:t>
            </a:r>
            <a:r>
              <a:rPr lang="en-US" altLang="zh-TW" sz="3600" b="1" dirty="0">
                <a:solidFill>
                  <a:srgbClr val="E7012B"/>
                </a:solidFill>
                <a:latin typeface="微軟正黑體" panose="020B0604030504040204" pitchFamily="34" charset="-120"/>
                <a:ea typeface="微軟正黑體" panose="020B0604030504040204" pitchFamily="34" charset="-120"/>
              </a:rPr>
              <a:t>Integration for Factory Intelligence</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C4961482-9CED-99A5-39A6-77F174B9716F}"/>
              </a:ext>
            </a:extLst>
          </p:cNvPr>
          <p:cNvSpPr/>
          <p:nvPr/>
        </p:nvSpPr>
        <p:spPr>
          <a:xfrm>
            <a:off x="611489" y="1268760"/>
            <a:ext cx="7212703" cy="4278094"/>
          </a:xfrm>
          <a:prstGeom prst="rect">
            <a:avLst/>
          </a:prstGeom>
        </p:spPr>
        <p:txBody>
          <a:bodyPr wrap="square">
            <a:spAutoFit/>
          </a:bodyPr>
          <a:lstStyle/>
          <a:p>
            <a:pPr>
              <a:buNone/>
            </a:pPr>
            <a:r>
              <a:rPr lang="en-US" sz="3200" b="1" dirty="0"/>
              <a:t>Impact I can bring to Ariel Premium Supply</a:t>
            </a:r>
          </a:p>
          <a:p>
            <a:pPr marL="457200" indent="-457200">
              <a:buFont typeface="Arial" panose="020B0604020202020204" pitchFamily="34" charset="0"/>
              <a:buChar char="•"/>
            </a:pPr>
            <a:endParaRPr lang="en-US" sz="1200" b="1" dirty="0"/>
          </a:p>
          <a:p>
            <a:pPr marL="457200" indent="-457200">
              <a:buFont typeface="Arial" panose="020B0604020202020204" pitchFamily="34" charset="0"/>
              <a:buChar char="•"/>
            </a:pPr>
            <a:r>
              <a:rPr lang="en-US" sz="2800" dirty="0"/>
              <a:t>Build LLM-powered customer service assistant</a:t>
            </a:r>
          </a:p>
          <a:p>
            <a:pPr marL="457200" indent="-457200">
              <a:buFont typeface="Arial" panose="020B0604020202020204" pitchFamily="34" charset="0"/>
              <a:buChar char="•"/>
            </a:pPr>
            <a:r>
              <a:rPr lang="en-US" sz="2800" dirty="0"/>
              <a:t>Enable workers to access real-time production line data using natural language queries.</a:t>
            </a:r>
          </a:p>
          <a:p>
            <a:pPr marL="457200" indent="-457200">
              <a:buFont typeface="Arial" panose="020B0604020202020204" pitchFamily="34" charset="0"/>
              <a:buChar char="•"/>
            </a:pPr>
            <a:r>
              <a:rPr lang="en-US" sz="2800" dirty="0"/>
              <a:t>Improve communication, efficiency, and decision-making on the factory floor</a:t>
            </a:r>
          </a:p>
        </p:txBody>
      </p:sp>
      <p:pic>
        <p:nvPicPr>
          <p:cNvPr id="8196" name="Picture 4" descr="已產生圖像">
            <a:extLst>
              <a:ext uri="{FF2B5EF4-FFF2-40B4-BE49-F238E27FC236}">
                <a16:creationId xmlns:a16="http://schemas.microsoft.com/office/drawing/2014/main" id="{DD1973CE-D7DE-047A-3840-BBC45D5D9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277" y="2564904"/>
            <a:ext cx="3624527" cy="362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84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E06F74D-527D-B092-7E36-F41CD9BA81C2}"/>
              </a:ext>
            </a:extLst>
          </p:cNvPr>
          <p:cNvSpPr>
            <a:spLocks noGrp="1"/>
          </p:cNvSpPr>
          <p:nvPr>
            <p:ph type="sldNum" sz="quarter" idx="12"/>
          </p:nvPr>
        </p:nvSpPr>
        <p:spPr/>
        <p:txBody>
          <a:bodyPr/>
          <a:lstStyle/>
          <a:p>
            <a:fld id="{4CD77608-3819-479B-BB98-C216BA724EFE}" type="slidenum">
              <a:rPr lang="en-US" smtClean="0"/>
              <a:pPr/>
              <a:t>10</a:t>
            </a:fld>
            <a:endParaRPr lang="en-US" dirty="0"/>
          </a:p>
        </p:txBody>
      </p:sp>
      <p:sp>
        <p:nvSpPr>
          <p:cNvPr id="3" name="矩形 2">
            <a:extLst>
              <a:ext uri="{FF2B5EF4-FFF2-40B4-BE49-F238E27FC236}">
                <a16:creationId xmlns:a16="http://schemas.microsoft.com/office/drawing/2014/main" id="{640056F2-2A4B-81B2-10D3-458F98D1DCB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B052AA53-749C-EAD3-7F06-BD6D22988B0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(3)</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pic>
        <p:nvPicPr>
          <p:cNvPr id="6" name="圖片 5" descr="一張含有 複合材料, Rectangle, 對稱, 混凝土 的圖片&#10;&#10;AI 產生的內容可能不正確。">
            <a:extLst>
              <a:ext uri="{FF2B5EF4-FFF2-40B4-BE49-F238E27FC236}">
                <a16:creationId xmlns:a16="http://schemas.microsoft.com/office/drawing/2014/main" id="{FC980F31-3FD1-5A9B-222B-5B2D675FA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800" y="3385443"/>
            <a:ext cx="5198004" cy="2923877"/>
          </a:xfrm>
          <a:prstGeom prst="rect">
            <a:avLst/>
          </a:prstGeom>
        </p:spPr>
      </p:pic>
      <p:sp>
        <p:nvSpPr>
          <p:cNvPr id="8" name="矩形 7">
            <a:extLst>
              <a:ext uri="{FF2B5EF4-FFF2-40B4-BE49-F238E27FC236}">
                <a16:creationId xmlns:a16="http://schemas.microsoft.com/office/drawing/2014/main" id="{31327537-4479-2984-F26E-A5A227671F69}"/>
              </a:ext>
            </a:extLst>
          </p:cNvPr>
          <p:cNvSpPr/>
          <p:nvPr/>
        </p:nvSpPr>
        <p:spPr>
          <a:xfrm>
            <a:off x="611489" y="1268760"/>
            <a:ext cx="7920880" cy="3354765"/>
          </a:xfrm>
          <a:prstGeom prst="rect">
            <a:avLst/>
          </a:prstGeom>
        </p:spPr>
        <p:txBody>
          <a:bodyPr wrap="square">
            <a:spAutoFit/>
          </a:bodyPr>
          <a:lstStyle/>
          <a:p>
            <a:pPr>
              <a:buNone/>
            </a:pPr>
            <a:r>
              <a:rPr lang="en-US" sz="3200" b="1" dirty="0"/>
              <a:t>Senior Design Project – Autonomous Drone</a:t>
            </a:r>
          </a:p>
          <a:p>
            <a:pPr>
              <a:buNone/>
            </a:pPr>
            <a:r>
              <a:rPr lang="en-US" sz="2800" dirty="0"/>
              <a:t>Project Leader</a:t>
            </a:r>
          </a:p>
          <a:p>
            <a:pPr>
              <a:buNone/>
            </a:pPr>
            <a:endParaRPr lang="en-US" sz="1200" b="1" dirty="0"/>
          </a:p>
          <a:p>
            <a:pPr marL="342900" indent="-342900">
              <a:buFont typeface="Arial" panose="020B0604020202020204" pitchFamily="34" charset="0"/>
              <a:buChar char="•"/>
            </a:pPr>
            <a:r>
              <a:rPr lang="en-US" sz="2800" dirty="0"/>
              <a:t>Trained autonomous drone in Microsoft </a:t>
            </a:r>
            <a:r>
              <a:rPr lang="en-US" sz="2800" dirty="0" err="1"/>
              <a:t>AirSim</a:t>
            </a:r>
            <a:endParaRPr lang="en-US" sz="2800" dirty="0"/>
          </a:p>
          <a:p>
            <a:pPr marL="342900" indent="-342900">
              <a:buFont typeface="Arial" panose="020B0604020202020204" pitchFamily="34" charset="0"/>
              <a:buChar char="•"/>
            </a:pPr>
            <a:r>
              <a:rPr lang="en-US" sz="2800" dirty="0"/>
              <a:t>Applied Deep Reinforcement Learning</a:t>
            </a:r>
          </a:p>
          <a:p>
            <a:pPr marL="342900" indent="-342900">
              <a:buFont typeface="Arial" panose="020B0604020202020204" pitchFamily="34" charset="0"/>
              <a:buChar char="•"/>
            </a:pPr>
            <a:r>
              <a:rPr lang="en-US" sz="2800" dirty="0"/>
              <a:t>Focused on indoor search &amp; rescue</a:t>
            </a:r>
          </a:p>
          <a:p>
            <a:pPr marL="342900" indent="-342900">
              <a:buFont typeface="Arial" panose="020B0604020202020204" pitchFamily="34" charset="0"/>
              <a:buChar char="•"/>
            </a:pPr>
            <a:r>
              <a:rPr lang="en-US" sz="2800" dirty="0"/>
              <a:t>Strengthened skills in team leadership</a:t>
            </a:r>
          </a:p>
          <a:p>
            <a:pPr marL="342900" indent="-342900">
              <a:buFont typeface="Arial" panose="020B0604020202020204" pitchFamily="34" charset="0"/>
              <a:buChar char="•"/>
            </a:pPr>
            <a:endParaRPr lang="en-US" sz="2800" dirty="0"/>
          </a:p>
        </p:txBody>
      </p:sp>
      <p:pic>
        <p:nvPicPr>
          <p:cNvPr id="4098" name="Picture 2" descr="AirSim Dataset | Papers With Code">
            <a:extLst>
              <a:ext uri="{FF2B5EF4-FFF2-40B4-BE49-F238E27FC236}">
                <a16:creationId xmlns:a16="http://schemas.microsoft.com/office/drawing/2014/main" id="{B54963C4-98EE-3787-F5C9-A670AFCB9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028" y="4155267"/>
            <a:ext cx="3576673" cy="217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6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7F3C-6379-D3DB-97F8-3C49072F60E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BE6FDBE-9DDB-C3AF-C14B-6AC3618EFDD0}"/>
              </a:ext>
            </a:extLst>
          </p:cNvPr>
          <p:cNvSpPr txBox="1"/>
          <p:nvPr/>
        </p:nvSpPr>
        <p:spPr>
          <a:xfrm>
            <a:off x="939793" y="4941168"/>
            <a:ext cx="3851957" cy="861774"/>
          </a:xfrm>
          <a:prstGeom prst="rect">
            <a:avLst/>
          </a:prstGeom>
          <a:noFill/>
        </p:spPr>
        <p:txBody>
          <a:bodyPr wrap="square" rtlCol="0">
            <a:spAutoFit/>
          </a:bodyPr>
          <a:lstStyle/>
          <a:p>
            <a:r>
              <a:rPr lang="en-US" altLang="zh-TW" sz="4800" dirty="0"/>
              <a:t>Alan Chen</a:t>
            </a:r>
            <a:endParaRPr lang="zh-TW" altLang="en-US" sz="4800" dirty="0"/>
          </a:p>
        </p:txBody>
      </p:sp>
      <p:sp>
        <p:nvSpPr>
          <p:cNvPr id="7" name="文字方塊 6">
            <a:extLst>
              <a:ext uri="{FF2B5EF4-FFF2-40B4-BE49-F238E27FC236}">
                <a16:creationId xmlns:a16="http://schemas.microsoft.com/office/drawing/2014/main" id="{36296450-C79A-1252-B161-0ED5E08D2B54}"/>
              </a:ext>
            </a:extLst>
          </p:cNvPr>
          <p:cNvSpPr txBox="1"/>
          <p:nvPr/>
        </p:nvSpPr>
        <p:spPr>
          <a:xfrm>
            <a:off x="939793" y="5888504"/>
            <a:ext cx="6569803" cy="461665"/>
          </a:xfrm>
          <a:prstGeom prst="rect">
            <a:avLst/>
          </a:prstGeom>
          <a:noFill/>
        </p:spPr>
        <p:txBody>
          <a:bodyPr wrap="square" rtlCol="0">
            <a:spAutoFit/>
          </a:bodyPr>
          <a:lstStyle/>
          <a:p>
            <a:r>
              <a:rPr lang="en-US" altLang="zh-TW" sz="2400" dirty="0">
                <a:latin typeface="Century Gothic" panose="020B0502020202020204" pitchFamily="34" charset="0"/>
              </a:rPr>
              <a:t>Purdue University - Computer Engineering</a:t>
            </a:r>
            <a:endParaRPr lang="zh-TW" altLang="en-US" sz="2400" dirty="0">
              <a:latin typeface="Century Gothic" panose="020B0502020202020204" pitchFamily="34" charset="0"/>
            </a:endParaRPr>
          </a:p>
        </p:txBody>
      </p:sp>
      <p:sp>
        <p:nvSpPr>
          <p:cNvPr id="8" name="文字方塊 7">
            <a:extLst>
              <a:ext uri="{FF2B5EF4-FFF2-40B4-BE49-F238E27FC236}">
                <a16:creationId xmlns:a16="http://schemas.microsoft.com/office/drawing/2014/main" id="{ECBBF849-FDCE-B496-EE6A-7CFCCCD0F6DB}"/>
              </a:ext>
            </a:extLst>
          </p:cNvPr>
          <p:cNvSpPr txBox="1"/>
          <p:nvPr/>
        </p:nvSpPr>
        <p:spPr>
          <a:xfrm>
            <a:off x="7896200" y="4849989"/>
            <a:ext cx="4032448" cy="1044132"/>
          </a:xfrm>
          <a:prstGeom prst="rect">
            <a:avLst/>
          </a:prstGeom>
          <a:noFill/>
        </p:spPr>
        <p:txBody>
          <a:bodyPr wrap="square" rtlCol="0">
            <a:spAutoFit/>
          </a:bodyPr>
          <a:lstStyle/>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Personal Introduction </a:t>
            </a:r>
          </a:p>
          <a:p>
            <a:pPr marL="263525" indent="-263525">
              <a:lnSpc>
                <a:spcPct val="125000"/>
              </a:lnSpc>
              <a:buFont typeface="Arial" panose="020B0604020202020204" pitchFamily="34" charset="0"/>
              <a:buChar char="•"/>
            </a:pPr>
            <a:r>
              <a:rPr lang="en-US" altLang="zh-TW" sz="2600" b="1" dirty="0">
                <a:latin typeface="微軟正黑體" panose="020B0604030504040204" pitchFamily="34" charset="-120"/>
                <a:ea typeface="微軟正黑體" panose="020B0604030504040204" pitchFamily="34" charset="-120"/>
              </a:rPr>
              <a:t>Work Experience</a:t>
            </a:r>
          </a:p>
        </p:txBody>
      </p:sp>
      <p:sp>
        <p:nvSpPr>
          <p:cNvPr id="29" name="文字方塊 28">
            <a:extLst>
              <a:ext uri="{FF2B5EF4-FFF2-40B4-BE49-F238E27FC236}">
                <a16:creationId xmlns:a16="http://schemas.microsoft.com/office/drawing/2014/main" id="{DD858D5E-93E0-E2BB-003E-07AF95B6C8C9}"/>
              </a:ext>
            </a:extLst>
          </p:cNvPr>
          <p:cNvSpPr txBox="1"/>
          <p:nvPr/>
        </p:nvSpPr>
        <p:spPr>
          <a:xfrm>
            <a:off x="471946" y="3497233"/>
            <a:ext cx="11248108" cy="1015663"/>
          </a:xfrm>
          <a:prstGeom prst="rect">
            <a:avLst/>
          </a:prstGeom>
          <a:noFill/>
        </p:spPr>
        <p:txBody>
          <a:bodyPr wrap="square" rtlCol="0">
            <a:spAutoFit/>
          </a:bodyPr>
          <a:lstStyle/>
          <a:p>
            <a:pPr algn="ctr"/>
            <a:r>
              <a:rPr lang="en-US" sz="6000" dirty="0"/>
              <a:t>Hands-On Experience Overview</a:t>
            </a:r>
            <a:endParaRPr lang="zh-TW" altLang="en-US" sz="6000" b="1" dirty="0"/>
          </a:p>
        </p:txBody>
      </p:sp>
      <p:pic>
        <p:nvPicPr>
          <p:cNvPr id="1026" name="Picture 2" descr="Ariel Premium Supply Launches New Website">
            <a:extLst>
              <a:ext uri="{FF2B5EF4-FFF2-40B4-BE49-F238E27FC236}">
                <a16:creationId xmlns:a16="http://schemas.microsoft.com/office/drawing/2014/main" id="{46461659-D609-0458-62B0-2093B78DB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82" t="4507" r="16352" b="5440"/>
          <a:stretch/>
        </p:blipFill>
        <p:spPr bwMode="auto">
          <a:xfrm>
            <a:off x="9014611" y="116632"/>
            <a:ext cx="309634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99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B951C55-D58E-A4CA-A48F-B76258242589}"/>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p:cNvSpPr>
            <a:spLocks noGrp="1"/>
          </p:cNvSpPr>
          <p:nvPr>
            <p:ph type="sldNum" sz="quarter" idx="12"/>
          </p:nvPr>
        </p:nvSpPr>
        <p:spPr/>
        <p:txBody>
          <a:bodyPr/>
          <a:lstStyle/>
          <a:p>
            <a:fld id="{4CD77608-3819-479B-BB98-C216BA724EFE}" type="slidenum">
              <a:rPr lang="en-US" smtClean="0"/>
              <a:pPr/>
              <a:t>1</a:t>
            </a:fld>
            <a:endParaRPr lang="en-US" dirty="0"/>
          </a:p>
        </p:txBody>
      </p:sp>
      <p:sp>
        <p:nvSpPr>
          <p:cNvPr id="3" name="標題 1"/>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Personal Introduction </a:t>
            </a:r>
            <a:br>
              <a:rPr lang="en-US" altLang="zh-TW" sz="3600" b="1" dirty="0">
                <a:solidFill>
                  <a:srgbClr val="E7012B"/>
                </a:solidFill>
                <a:latin typeface="微軟正黑體" panose="020B0604030504040204" pitchFamily="34" charset="-120"/>
                <a:ea typeface="微軟正黑體" panose="020B0604030504040204" pitchFamily="34" charset="-120"/>
              </a:rPr>
            </a:b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p:cNvSpPr/>
          <p:nvPr/>
        </p:nvSpPr>
        <p:spPr>
          <a:xfrm>
            <a:off x="657935" y="1124744"/>
            <a:ext cx="10009112" cy="4401205"/>
          </a:xfrm>
          <a:prstGeom prst="rect">
            <a:avLst/>
          </a:prstGeom>
        </p:spPr>
        <p:txBody>
          <a:bodyPr wrap="square">
            <a:spAutoFit/>
          </a:bodyPr>
          <a:lstStyle/>
          <a:p>
            <a:pPr>
              <a:buNone/>
            </a:pPr>
            <a:r>
              <a:rPr lang="en-US" sz="2800" b="1" dirty="0"/>
              <a:t>Relevant Coursework:</a:t>
            </a:r>
          </a:p>
          <a:p>
            <a:pPr lvl="1"/>
            <a:r>
              <a:rPr lang="en-US" sz="2800" dirty="0"/>
              <a:t>Python for Data Science</a:t>
            </a:r>
          </a:p>
          <a:p>
            <a:pPr lvl="1"/>
            <a:r>
              <a:rPr lang="en-US" sz="2800" dirty="0"/>
              <a:t>Deep Learning</a:t>
            </a:r>
          </a:p>
          <a:p>
            <a:pPr>
              <a:buNone/>
            </a:pPr>
            <a:r>
              <a:rPr lang="en-US" sz="2800" b="1" dirty="0"/>
              <a:t>Technical Skills:</a:t>
            </a:r>
          </a:p>
          <a:p>
            <a:r>
              <a:rPr lang="en-US" sz="2800" dirty="0"/>
              <a:t>	Programming Languages: C, C++, Python</a:t>
            </a:r>
          </a:p>
          <a:p>
            <a:r>
              <a:rPr lang="en-US" sz="2800" dirty="0"/>
              <a:t>	Tools &amp; Platforms: Linux, GitHub</a:t>
            </a:r>
          </a:p>
          <a:p>
            <a:r>
              <a:rPr lang="en-US" sz="2800" dirty="0"/>
              <a:t>	Methodologies: Agile Development, Test-Driven Development</a:t>
            </a:r>
          </a:p>
          <a:p>
            <a:pPr>
              <a:buNone/>
            </a:pPr>
            <a:r>
              <a:rPr lang="en-US" sz="2800" b="1" dirty="0"/>
              <a:t>Personal Attributes:</a:t>
            </a:r>
          </a:p>
          <a:p>
            <a:r>
              <a:rPr lang="en-US" sz="2800" dirty="0"/>
              <a:t>	Positive and open-minded attitude</a:t>
            </a:r>
          </a:p>
          <a:p>
            <a:r>
              <a:rPr lang="en-US" sz="2800" dirty="0"/>
              <a:t>	Thrive in team environments, leveraging interpersonal strengths</a:t>
            </a:r>
          </a:p>
        </p:txBody>
      </p:sp>
    </p:spTree>
    <p:extLst>
      <p:ext uri="{BB962C8B-B14F-4D97-AF65-F5344CB8AC3E}">
        <p14:creationId xmlns:p14="http://schemas.microsoft.com/office/powerpoint/2010/main" val="342323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A53C02E-6E85-075F-CACE-15E08A3390A5}"/>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0302483-36E6-32BE-EC40-97258F82AB2D}"/>
              </a:ext>
            </a:extLst>
          </p:cNvPr>
          <p:cNvSpPr>
            <a:spLocks noGrp="1"/>
          </p:cNvSpPr>
          <p:nvPr>
            <p:ph type="sldNum" sz="quarter" idx="12"/>
          </p:nvPr>
        </p:nvSpPr>
        <p:spPr/>
        <p:txBody>
          <a:bodyPr/>
          <a:lstStyle/>
          <a:p>
            <a:fld id="{4CD77608-3819-479B-BB98-C216BA724EFE}" type="slidenum">
              <a:rPr lang="en-US" smtClean="0"/>
              <a:pPr/>
              <a:t>2</a:t>
            </a:fld>
            <a:endParaRPr lang="en-US" dirty="0"/>
          </a:p>
        </p:txBody>
      </p:sp>
      <p:sp>
        <p:nvSpPr>
          <p:cNvPr id="3" name="標題 1"/>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(1)</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p:cNvSpPr/>
          <p:nvPr/>
        </p:nvSpPr>
        <p:spPr>
          <a:xfrm>
            <a:off x="611489" y="1268760"/>
            <a:ext cx="12037239" cy="2923877"/>
          </a:xfrm>
          <a:prstGeom prst="rect">
            <a:avLst/>
          </a:prstGeom>
        </p:spPr>
        <p:txBody>
          <a:bodyPr wrap="square">
            <a:spAutoFit/>
          </a:bodyPr>
          <a:lstStyle/>
          <a:p>
            <a:pPr>
              <a:buNone/>
            </a:pPr>
            <a:r>
              <a:rPr lang="en-US" sz="3200" b="1" dirty="0"/>
              <a:t>Pegatron Corporation </a:t>
            </a:r>
          </a:p>
          <a:p>
            <a:pPr>
              <a:buNone/>
            </a:pPr>
            <a:r>
              <a:rPr lang="en-US" sz="2800" dirty="0"/>
              <a:t>Artificial Intelligence Software Engineer Intern</a:t>
            </a:r>
          </a:p>
          <a:p>
            <a:pPr>
              <a:buNone/>
            </a:pPr>
            <a:endParaRPr lang="en-US" sz="1200" b="1" dirty="0"/>
          </a:p>
          <a:p>
            <a:pPr marL="342900" indent="-342900">
              <a:buFont typeface="Arial" panose="020B0604020202020204" pitchFamily="34" charset="0"/>
              <a:buChar char="•"/>
            </a:pPr>
            <a:r>
              <a:rPr lang="en-US" sz="2800" dirty="0"/>
              <a:t>Deployed </a:t>
            </a:r>
            <a:r>
              <a:rPr lang="en-US" altLang="zh-TW" sz="2800" dirty="0" err="1"/>
              <a:t>UNet</a:t>
            </a:r>
            <a:r>
              <a:rPr lang="en-US" sz="2800" dirty="0"/>
              <a:t> model</a:t>
            </a:r>
            <a:r>
              <a:rPr lang="zh-TW" altLang="en-US" sz="2800" dirty="0"/>
              <a:t> </a:t>
            </a:r>
            <a:r>
              <a:rPr lang="en-US" altLang="zh-TW" sz="2800" dirty="0"/>
              <a:t>&amp; Vision Prompt Segmentation model for defect detection.</a:t>
            </a:r>
            <a:endParaRPr lang="en-US" sz="2800" dirty="0"/>
          </a:p>
          <a:p>
            <a:pPr marL="342900" indent="-342900">
              <a:buFont typeface="Arial" panose="020B0604020202020204" pitchFamily="34" charset="0"/>
              <a:buChar char="•"/>
            </a:pPr>
            <a:r>
              <a:rPr lang="en-US" sz="2800" dirty="0"/>
              <a:t>Reduced undetected defects by </a:t>
            </a:r>
            <a:r>
              <a:rPr lang="en-US" sz="2800" b="1" dirty="0">
                <a:solidFill>
                  <a:srgbClr val="FF0000"/>
                </a:solidFill>
              </a:rPr>
              <a:t>5%</a:t>
            </a:r>
          </a:p>
          <a:p>
            <a:pPr marL="342900" indent="-342900">
              <a:buFont typeface="Arial" panose="020B0604020202020204" pitchFamily="34" charset="0"/>
              <a:buChar char="•"/>
            </a:pPr>
            <a:r>
              <a:rPr lang="en-US" altLang="zh-TW" sz="2800" dirty="0"/>
              <a:t>Built an AI Model Comparison Tool</a:t>
            </a:r>
            <a:endParaRPr lang="en-US" sz="2800" dirty="0"/>
          </a:p>
        </p:txBody>
      </p:sp>
      <p:pic>
        <p:nvPicPr>
          <p:cNvPr id="2052" name="Picture 4" descr="Sensors 23 02766 g001">
            <a:extLst>
              <a:ext uri="{FF2B5EF4-FFF2-40B4-BE49-F238E27FC236}">
                <a16:creationId xmlns:a16="http://schemas.microsoft.com/office/drawing/2014/main" id="{177D9C1F-2ADC-5123-2B4F-D9C501F7F7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 r="52362" b="11463"/>
          <a:stretch/>
        </p:blipFill>
        <p:spPr bwMode="auto">
          <a:xfrm>
            <a:off x="1271464" y="4063311"/>
            <a:ext cx="2952328" cy="22517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Modified Unet Architecture Used To Classify Aquac - vrogue.co">
            <a:extLst>
              <a:ext uri="{FF2B5EF4-FFF2-40B4-BE49-F238E27FC236}">
                <a16:creationId xmlns:a16="http://schemas.microsoft.com/office/drawing/2014/main" id="{91503723-9145-E22A-65F1-4890865DC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932" y="3645024"/>
            <a:ext cx="4799476" cy="26465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D7EE2-5274-B737-CA0C-80F7BF53563B}"/>
              </a:ext>
            </a:extLst>
          </p:cNvPr>
          <p:cNvSpPr txBox="1"/>
          <p:nvPr/>
        </p:nvSpPr>
        <p:spPr>
          <a:xfrm>
            <a:off x="8688288" y="3336375"/>
            <a:ext cx="1512168" cy="369332"/>
          </a:xfrm>
          <a:prstGeom prst="rect">
            <a:avLst/>
          </a:prstGeom>
          <a:noFill/>
        </p:spPr>
        <p:txBody>
          <a:bodyPr wrap="square" rtlCol="0">
            <a:spAutoFit/>
          </a:bodyPr>
          <a:lstStyle/>
          <a:p>
            <a:pPr algn="ctr"/>
            <a:r>
              <a:rPr lang="en-US" dirty="0" err="1"/>
              <a:t>UNet</a:t>
            </a:r>
            <a:endParaRPr lang="en-US" dirty="0"/>
          </a:p>
        </p:txBody>
      </p:sp>
    </p:spTree>
    <p:extLst>
      <p:ext uri="{BB962C8B-B14F-4D97-AF65-F5344CB8AC3E}">
        <p14:creationId xmlns:p14="http://schemas.microsoft.com/office/powerpoint/2010/main" val="346386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D0D78-A9A2-7C68-CF41-E65EC457777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60968A96-FEF9-3140-EFD8-14FF7B94707C}"/>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94A23529-7620-0886-EBA7-B8F8C20BD732}"/>
              </a:ext>
            </a:extLst>
          </p:cNvPr>
          <p:cNvSpPr>
            <a:spLocks noGrp="1"/>
          </p:cNvSpPr>
          <p:nvPr>
            <p:ph type="sldNum" sz="quarter" idx="12"/>
          </p:nvPr>
        </p:nvSpPr>
        <p:spPr/>
        <p:txBody>
          <a:bodyPr/>
          <a:lstStyle/>
          <a:p>
            <a:fld id="{4CD77608-3819-479B-BB98-C216BA724EFE}" type="slidenum">
              <a:rPr lang="en-US" smtClean="0"/>
              <a:pPr/>
              <a:t>3</a:t>
            </a:fld>
            <a:endParaRPr lang="en-US" dirty="0"/>
          </a:p>
        </p:txBody>
      </p:sp>
      <p:sp>
        <p:nvSpPr>
          <p:cNvPr id="3" name="標題 1">
            <a:extLst>
              <a:ext uri="{FF2B5EF4-FFF2-40B4-BE49-F238E27FC236}">
                <a16:creationId xmlns:a16="http://schemas.microsoft.com/office/drawing/2014/main" id="{B00F6A6F-08CE-B68C-3672-6658A0E12CD2}"/>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2A2D3275-45FE-9DF7-6D5E-0AED73CBB7BE}"/>
              </a:ext>
            </a:extLst>
          </p:cNvPr>
          <p:cNvSpPr/>
          <p:nvPr/>
        </p:nvSpPr>
        <p:spPr>
          <a:xfrm>
            <a:off x="611489" y="1268760"/>
            <a:ext cx="7428727" cy="1631216"/>
          </a:xfrm>
          <a:prstGeom prst="rect">
            <a:avLst/>
          </a:prstGeom>
        </p:spPr>
        <p:txBody>
          <a:bodyPr wrap="square">
            <a:spAutoFit/>
          </a:bodyPr>
          <a:lstStyle/>
          <a:p>
            <a:pPr>
              <a:buNone/>
            </a:pPr>
            <a:r>
              <a:rPr lang="en-US" sz="3200" b="1" dirty="0"/>
              <a:t>Impact I can bring to Ariel Premium Supply</a:t>
            </a:r>
          </a:p>
          <a:p>
            <a:pPr marL="457200" indent="-457200">
              <a:buFont typeface="Arial" panose="020B0604020202020204" pitchFamily="34" charset="0"/>
              <a:buChar char="•"/>
            </a:pPr>
            <a:endParaRPr lang="en-US" sz="1200" b="1" dirty="0"/>
          </a:p>
          <a:p>
            <a:pPr marL="457200" indent="-457200">
              <a:buFont typeface="Arial" panose="020B0604020202020204" pitchFamily="34" charset="0"/>
              <a:buChar char="•"/>
            </a:pPr>
            <a:r>
              <a:rPr lang="en-US" sz="2800" dirty="0"/>
              <a:t>Quick solution for defect detection</a:t>
            </a:r>
          </a:p>
          <a:p>
            <a:pPr marL="457200" indent="-457200">
              <a:buFont typeface="Arial" panose="020B0604020202020204" pitchFamily="34" charset="0"/>
              <a:buChar char="•"/>
            </a:pPr>
            <a:r>
              <a:rPr lang="en-US" sz="2800" dirty="0"/>
              <a:t>Handles wide product variety</a:t>
            </a:r>
          </a:p>
        </p:txBody>
      </p:sp>
      <p:graphicFrame>
        <p:nvGraphicFramePr>
          <p:cNvPr id="10" name="表格 9">
            <a:extLst>
              <a:ext uri="{FF2B5EF4-FFF2-40B4-BE49-F238E27FC236}">
                <a16:creationId xmlns:a16="http://schemas.microsoft.com/office/drawing/2014/main" id="{CE211DD1-4280-1EC4-4A6A-7C67EC1B5817}"/>
              </a:ext>
            </a:extLst>
          </p:cNvPr>
          <p:cNvGraphicFramePr>
            <a:graphicFrameLocks noGrp="1"/>
          </p:cNvGraphicFramePr>
          <p:nvPr>
            <p:extLst>
              <p:ext uri="{D42A27DB-BD31-4B8C-83A1-F6EECF244321}">
                <p14:modId xmlns:p14="http://schemas.microsoft.com/office/powerpoint/2010/main" val="2925062302"/>
              </p:ext>
            </p:extLst>
          </p:nvPr>
        </p:nvGraphicFramePr>
        <p:xfrm>
          <a:off x="326875" y="3169880"/>
          <a:ext cx="11670362" cy="3139440"/>
        </p:xfrm>
        <a:graphic>
          <a:graphicData uri="http://schemas.openxmlformats.org/drawingml/2006/table">
            <a:tbl>
              <a:tblPr firstRow="1" bandRow="1">
                <a:tableStyleId>{5C22544A-7EE6-4342-B048-85BDC9FD1C3A}</a:tableStyleId>
              </a:tblPr>
              <a:tblGrid>
                <a:gridCol w="2617260">
                  <a:extLst>
                    <a:ext uri="{9D8B030D-6E8A-4147-A177-3AD203B41FA5}">
                      <a16:colId xmlns:a16="http://schemas.microsoft.com/office/drawing/2014/main" val="1416136355"/>
                    </a:ext>
                  </a:extLst>
                </a:gridCol>
                <a:gridCol w="4469606">
                  <a:extLst>
                    <a:ext uri="{9D8B030D-6E8A-4147-A177-3AD203B41FA5}">
                      <a16:colId xmlns:a16="http://schemas.microsoft.com/office/drawing/2014/main" val="4139962946"/>
                    </a:ext>
                  </a:extLst>
                </a:gridCol>
                <a:gridCol w="4583496">
                  <a:extLst>
                    <a:ext uri="{9D8B030D-6E8A-4147-A177-3AD203B41FA5}">
                      <a16:colId xmlns:a16="http://schemas.microsoft.com/office/drawing/2014/main" val="1988208490"/>
                    </a:ext>
                  </a:extLst>
                </a:gridCol>
              </a:tblGrid>
              <a:tr h="370840">
                <a:tc>
                  <a:txBody>
                    <a:bodyPr/>
                    <a:lstStyle/>
                    <a:p>
                      <a:endParaRPr lang="en-US" sz="2200" dirty="0">
                        <a:latin typeface="+mn-lt"/>
                      </a:endParaRPr>
                    </a:p>
                  </a:txBody>
                  <a:tcPr/>
                </a:tc>
                <a:tc>
                  <a:txBody>
                    <a:bodyPr/>
                    <a:lstStyle/>
                    <a:p>
                      <a:pPr algn="l"/>
                      <a:r>
                        <a:rPr lang="en-US" sz="2200" dirty="0">
                          <a:latin typeface="+mn-lt"/>
                        </a:rPr>
                        <a:t>Traditional Method</a:t>
                      </a:r>
                      <a:r>
                        <a:rPr lang="zh-TW" altLang="en-US" sz="2200" dirty="0">
                          <a:latin typeface="+mn-lt"/>
                        </a:rPr>
                        <a:t> </a:t>
                      </a:r>
                      <a:r>
                        <a:rPr lang="en-US" altLang="zh-TW" sz="2200" dirty="0">
                          <a:latin typeface="+mn-lt"/>
                        </a:rPr>
                        <a:t>(</a:t>
                      </a:r>
                      <a:r>
                        <a:rPr lang="en-US" altLang="zh-TW" sz="2200" dirty="0" err="1">
                          <a:latin typeface="+mn-lt"/>
                        </a:rPr>
                        <a:t>UNet</a:t>
                      </a:r>
                      <a:r>
                        <a:rPr lang="en-US" altLang="zh-TW" sz="2200" dirty="0">
                          <a:latin typeface="+mn-lt"/>
                        </a:rPr>
                        <a:t>)</a:t>
                      </a:r>
                      <a:endParaRPr lang="en-US" sz="2200" dirty="0">
                        <a:latin typeface="+mn-lt"/>
                      </a:endParaRPr>
                    </a:p>
                  </a:txBody>
                  <a:tcPr/>
                </a:tc>
                <a:tc>
                  <a:txBody>
                    <a:bodyPr/>
                    <a:lstStyle/>
                    <a:p>
                      <a:r>
                        <a:rPr lang="en-US" sz="2200" dirty="0">
                          <a:latin typeface="+mn-lt"/>
                        </a:rPr>
                        <a:t>Visual Prompt Method (</a:t>
                      </a:r>
                      <a:r>
                        <a:rPr lang="en-US" sz="2200" dirty="0" err="1">
                          <a:latin typeface="+mn-lt"/>
                        </a:rPr>
                        <a:t>SegGPT</a:t>
                      </a:r>
                      <a:r>
                        <a:rPr lang="en-US" sz="2200" dirty="0">
                          <a:latin typeface="+mn-lt"/>
                        </a:rPr>
                        <a:t>)</a:t>
                      </a:r>
                    </a:p>
                  </a:txBody>
                  <a:tcPr/>
                </a:tc>
                <a:extLst>
                  <a:ext uri="{0D108BD9-81ED-4DB2-BD59-A6C34878D82A}">
                    <a16:rowId xmlns:a16="http://schemas.microsoft.com/office/drawing/2014/main" val="1249325029"/>
                  </a:ext>
                </a:extLst>
              </a:tr>
              <a:tr h="370840">
                <a:tc>
                  <a:txBody>
                    <a:bodyPr/>
                    <a:lstStyle/>
                    <a:p>
                      <a:pPr algn="ctr"/>
                      <a:r>
                        <a:rPr lang="en-US" sz="2200" b="1" dirty="0">
                          <a:latin typeface="+mn-lt"/>
                        </a:rPr>
                        <a:t>Data Requirement</a:t>
                      </a:r>
                    </a:p>
                  </a:txBody>
                  <a:tcPr/>
                </a:tc>
                <a:tc>
                  <a:txBody>
                    <a:bodyPr/>
                    <a:lstStyle/>
                    <a:p>
                      <a:r>
                        <a:rPr lang="en-US" sz="2200" dirty="0">
                          <a:latin typeface="+mn-lt"/>
                        </a:rPr>
                        <a:t>Requires large, labeled datasets for each product</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No need for large labeled datasets; uses visual prompts</a:t>
                      </a:r>
                    </a:p>
                  </a:txBody>
                  <a:tcPr/>
                </a:tc>
                <a:extLst>
                  <a:ext uri="{0D108BD9-81ED-4DB2-BD59-A6C34878D82A}">
                    <a16:rowId xmlns:a16="http://schemas.microsoft.com/office/drawing/2014/main" val="3048927851"/>
                  </a:ext>
                </a:extLst>
              </a:tr>
              <a:tr h="370840">
                <a:tc>
                  <a:txBody>
                    <a:bodyPr/>
                    <a:lstStyle/>
                    <a:p>
                      <a:pPr algn="ctr"/>
                      <a:r>
                        <a:rPr lang="en-US" sz="2200" b="1" dirty="0">
                          <a:latin typeface="+mn-lt"/>
                        </a:rPr>
                        <a:t>Accuracy</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Higher accuracy</a:t>
                      </a:r>
                      <a:r>
                        <a:rPr lang="zh-TW" altLang="en-US" sz="2200" dirty="0">
                          <a:latin typeface="+mn-lt"/>
                        </a:rPr>
                        <a:t> </a:t>
                      </a:r>
                      <a:r>
                        <a:rPr lang="en-US" altLang="zh-TW" sz="2200" dirty="0">
                          <a:latin typeface="+mn-lt"/>
                        </a:rPr>
                        <a:t>for specific tasks</a:t>
                      </a:r>
                      <a:endParaRPr lang="en-US" sz="2200" dirty="0">
                        <a:latin typeface="+mn-lt"/>
                      </a:endParaRPr>
                    </a:p>
                  </a:txBody>
                  <a:tcPr/>
                </a:tc>
                <a:tc>
                  <a:txBody>
                    <a:bodyPr/>
                    <a:lstStyle/>
                    <a:p>
                      <a:r>
                        <a:rPr lang="en-US" sz="2200" dirty="0">
                          <a:latin typeface="+mn-lt"/>
                        </a:rPr>
                        <a:t>Lower accuracy </a:t>
                      </a:r>
                      <a:r>
                        <a:rPr lang="en-US" altLang="zh-TW" sz="2200" dirty="0">
                          <a:latin typeface="+mn-lt"/>
                        </a:rPr>
                        <a:t>for specific tasks</a:t>
                      </a:r>
                      <a:endParaRPr lang="en-US" sz="2200" dirty="0">
                        <a:latin typeface="+mn-lt"/>
                      </a:endParaRPr>
                    </a:p>
                  </a:txBody>
                  <a:tcPr/>
                </a:tc>
                <a:extLst>
                  <a:ext uri="{0D108BD9-81ED-4DB2-BD59-A6C34878D82A}">
                    <a16:rowId xmlns:a16="http://schemas.microsoft.com/office/drawing/2014/main" val="384165115"/>
                  </a:ext>
                </a:extLst>
              </a:tr>
              <a:tr h="370840">
                <a:tc>
                  <a:txBody>
                    <a:bodyPr/>
                    <a:lstStyle/>
                    <a:p>
                      <a:pPr algn="ctr"/>
                      <a:r>
                        <a:rPr lang="en-US" sz="2200" b="1" dirty="0">
                          <a:latin typeface="+mn-lt"/>
                        </a:rPr>
                        <a:t>Flexibility</a:t>
                      </a:r>
                    </a:p>
                  </a:txBody>
                  <a:tcPr/>
                </a:tc>
                <a:tc>
                  <a:txBody>
                    <a:bodyPr/>
                    <a:lstStyle/>
                    <a:p>
                      <a:r>
                        <a:rPr lang="en-US" sz="2200" dirty="0">
                          <a:latin typeface="+mn-lt"/>
                        </a:rPr>
                        <a:t>Limited to specific product types it was trained for</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Highly flexible; can be applied to a wide variety of products</a:t>
                      </a:r>
                    </a:p>
                  </a:txBody>
                  <a:tcPr/>
                </a:tc>
                <a:extLst>
                  <a:ext uri="{0D108BD9-81ED-4DB2-BD59-A6C34878D82A}">
                    <a16:rowId xmlns:a16="http://schemas.microsoft.com/office/drawing/2014/main" val="1466655148"/>
                  </a:ext>
                </a:extLst>
              </a:tr>
              <a:tr h="370840">
                <a:tc>
                  <a:txBody>
                    <a:bodyPr/>
                    <a:lstStyle/>
                    <a:p>
                      <a:pPr algn="ctr"/>
                      <a:r>
                        <a:rPr lang="en-US" sz="2200" b="1" dirty="0">
                          <a:latin typeface="+mn-lt"/>
                        </a:rPr>
                        <a:t>Cost Effectiveness</a:t>
                      </a:r>
                    </a:p>
                  </a:txBody>
                  <a:tcPr/>
                </a:tc>
                <a:tc>
                  <a:txBody>
                    <a:bodyPr/>
                    <a:lstStyle/>
                    <a:p>
                      <a:r>
                        <a:rPr lang="en-US" sz="2200" dirty="0">
                          <a:latin typeface="+mn-lt"/>
                        </a:rPr>
                        <a:t>Expensive due to dataset labeling and training requirements</a:t>
                      </a:r>
                    </a:p>
                  </a:txBody>
                  <a:tcPr/>
                </a:tc>
                <a:tc>
                  <a:txBody>
                    <a:bodyPr/>
                    <a:lstStyle/>
                    <a:p>
                      <a:r>
                        <a:rPr lang="en-US" sz="1800" b="0" i="0" kern="1200" dirty="0">
                          <a:solidFill>
                            <a:schemeClr val="dk1"/>
                          </a:solidFill>
                          <a:effectLst/>
                          <a:latin typeface="+mn-lt"/>
                          <a:ea typeface="+mn-ea"/>
                          <a:cs typeface="+mn-cs"/>
                        </a:rPr>
                        <a:t>👑</a:t>
                      </a:r>
                      <a:r>
                        <a:rPr lang="zh-TW" altLang="en-US" sz="1800" b="0" i="0" kern="1200" dirty="0">
                          <a:solidFill>
                            <a:schemeClr val="dk1"/>
                          </a:solidFill>
                          <a:effectLst/>
                          <a:latin typeface="+mn-lt"/>
                          <a:ea typeface="+mn-ea"/>
                          <a:cs typeface="+mn-cs"/>
                        </a:rPr>
                        <a:t>  </a:t>
                      </a:r>
                      <a:r>
                        <a:rPr lang="en-US" sz="2200" dirty="0">
                          <a:latin typeface="+mn-lt"/>
                        </a:rPr>
                        <a:t>Cost-effective due to reduced need for labeled data and retraining</a:t>
                      </a:r>
                    </a:p>
                  </a:txBody>
                  <a:tcPr/>
                </a:tc>
                <a:extLst>
                  <a:ext uri="{0D108BD9-81ED-4DB2-BD59-A6C34878D82A}">
                    <a16:rowId xmlns:a16="http://schemas.microsoft.com/office/drawing/2014/main" val="1941235791"/>
                  </a:ext>
                </a:extLst>
              </a:tr>
            </a:tbl>
          </a:graphicData>
        </a:graphic>
      </p:graphicFrame>
    </p:spTree>
    <p:extLst>
      <p:ext uri="{BB962C8B-B14F-4D97-AF65-F5344CB8AC3E}">
        <p14:creationId xmlns:p14="http://schemas.microsoft.com/office/powerpoint/2010/main" val="320879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973F605-5AE8-1929-36AC-FFD55F9088F4}"/>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E44E7C0D-6755-9B58-3185-F5BE75CD28B1}"/>
              </a:ext>
            </a:extLst>
          </p:cNvPr>
          <p:cNvSpPr>
            <a:spLocks noGrp="1"/>
          </p:cNvSpPr>
          <p:nvPr>
            <p:ph type="sldNum" sz="quarter" idx="12"/>
          </p:nvPr>
        </p:nvSpPr>
        <p:spPr/>
        <p:txBody>
          <a:bodyPr/>
          <a:lstStyle/>
          <a:p>
            <a:fld id="{4CD77608-3819-479B-BB98-C216BA724EFE}" type="slidenum">
              <a:rPr lang="en-US" smtClean="0"/>
              <a:pPr/>
              <a:t>4</a:t>
            </a:fld>
            <a:endParaRPr lang="en-US" dirty="0"/>
          </a:p>
        </p:txBody>
      </p:sp>
      <p:pic>
        <p:nvPicPr>
          <p:cNvPr id="3" name="Picture 4" descr="Defective Product Classification System for Smart Factory Based on Deep ...">
            <a:extLst>
              <a:ext uri="{FF2B5EF4-FFF2-40B4-BE49-F238E27FC236}">
                <a16:creationId xmlns:a16="http://schemas.microsoft.com/office/drawing/2014/main" id="{FBB2917A-949B-95A7-93C8-CC50565EEC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6" t="3800" r="54138" b="61550"/>
          <a:stretch/>
        </p:blipFill>
        <p:spPr bwMode="auto">
          <a:xfrm>
            <a:off x="1485365" y="2453897"/>
            <a:ext cx="3600400" cy="3556331"/>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8F8AD61E-40D9-3F82-12EE-F795013282F1}"/>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6F3B46F6-57E2-AD05-CBCB-7ED2C4DBF6F8}"/>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E04142BF-3770-D3F0-9B8F-4432126CF9F5}"/>
              </a:ext>
            </a:extLst>
          </p:cNvPr>
          <p:cNvSpPr txBox="1"/>
          <p:nvPr/>
        </p:nvSpPr>
        <p:spPr>
          <a:xfrm>
            <a:off x="6752096" y="6674445"/>
            <a:ext cx="9313833" cy="276999"/>
          </a:xfrm>
          <a:prstGeom prst="rect">
            <a:avLst/>
          </a:prstGeom>
          <a:noFill/>
        </p:spPr>
        <p:txBody>
          <a:bodyPr wrap="square">
            <a:spAutoFit/>
          </a:bodyPr>
          <a:lstStyle/>
          <a:p>
            <a:r>
              <a:rPr lang="en-US" sz="1200" dirty="0">
                <a:hlinkClick r:id="rId4"/>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215714BA-86B3-69B7-1C50-A46CEB4DA34D}"/>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sz="2800" dirty="0"/>
              <a:t>Visual Prompt Input       </a:t>
            </a:r>
            <a:r>
              <a:rPr lang="zh-TW" altLang="en-US" sz="2800" dirty="0"/>
              <a:t>                               </a:t>
            </a:r>
            <a:endParaRPr lang="en-US" sz="2800" dirty="0"/>
          </a:p>
          <a:p>
            <a:endParaRPr lang="en-US" dirty="0"/>
          </a:p>
        </p:txBody>
      </p:sp>
    </p:spTree>
    <p:extLst>
      <p:ext uri="{BB962C8B-B14F-4D97-AF65-F5344CB8AC3E}">
        <p14:creationId xmlns:p14="http://schemas.microsoft.com/office/powerpoint/2010/main" val="201527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96B4-D05F-0A82-9882-621C191308D5}"/>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B941276D-645E-7CA6-1099-70E3E05EF78D}"/>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F1DC16AF-C37C-FF46-0E80-E7D0852449CF}"/>
              </a:ext>
            </a:extLst>
          </p:cNvPr>
          <p:cNvSpPr>
            <a:spLocks noGrp="1"/>
          </p:cNvSpPr>
          <p:nvPr>
            <p:ph type="sldNum" sz="quarter" idx="12"/>
          </p:nvPr>
        </p:nvSpPr>
        <p:spPr/>
        <p:txBody>
          <a:bodyPr/>
          <a:lstStyle/>
          <a:p>
            <a:fld id="{4CD77608-3819-479B-BB98-C216BA724EFE}" type="slidenum">
              <a:rPr lang="en-US" smtClean="0"/>
              <a:pPr/>
              <a:t>5</a:t>
            </a:fld>
            <a:endParaRPr lang="en-US" dirty="0"/>
          </a:p>
        </p:txBody>
      </p:sp>
      <p:pic>
        <p:nvPicPr>
          <p:cNvPr id="3" name="Picture 4" descr="Defective Product Classification System for Smart Factory Based on Deep ...">
            <a:extLst>
              <a:ext uri="{FF2B5EF4-FFF2-40B4-BE49-F238E27FC236}">
                <a16:creationId xmlns:a16="http://schemas.microsoft.com/office/drawing/2014/main" id="{35687B2D-C850-93F2-BE43-165E9C915B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16" t="3800" r="54138" b="61550"/>
          <a:stretch/>
        </p:blipFill>
        <p:spPr bwMode="auto">
          <a:xfrm>
            <a:off x="1485365" y="2453897"/>
            <a:ext cx="3600400" cy="3556331"/>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F1E79F78-4DFF-FFC6-A1C1-2E1831587D95}"/>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05B2A18D-867F-2807-4DA3-C9BA12448D02}"/>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727741A3-9A02-FA92-5A79-713370B6EBEB}"/>
              </a:ext>
            </a:extLst>
          </p:cNvPr>
          <p:cNvSpPr txBox="1"/>
          <p:nvPr/>
        </p:nvSpPr>
        <p:spPr>
          <a:xfrm>
            <a:off x="6752096" y="6674445"/>
            <a:ext cx="9313833" cy="276999"/>
          </a:xfrm>
          <a:prstGeom prst="rect">
            <a:avLst/>
          </a:prstGeom>
          <a:noFill/>
        </p:spPr>
        <p:txBody>
          <a:bodyPr wrap="square">
            <a:spAutoFit/>
          </a:bodyPr>
          <a:lstStyle/>
          <a:p>
            <a:r>
              <a:rPr lang="en-US" sz="1200" dirty="0">
                <a:hlinkClick r:id="rId4"/>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802C3625-C884-2E52-6D6C-A5D8A090C5E1}"/>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sz="2800" dirty="0"/>
              <a:t>Visual Prompt Input                           Labeled Visual Prompt Input</a:t>
            </a:r>
          </a:p>
          <a:p>
            <a:endParaRPr lang="en-US" dirty="0"/>
          </a:p>
        </p:txBody>
      </p:sp>
      <p:pic>
        <p:nvPicPr>
          <p:cNvPr id="8" name="圖片 7">
            <a:extLst>
              <a:ext uri="{FF2B5EF4-FFF2-40B4-BE49-F238E27FC236}">
                <a16:creationId xmlns:a16="http://schemas.microsoft.com/office/drawing/2014/main" id="{9DEE1DB7-11F7-116E-6D97-71A9755BFE2E}"/>
              </a:ext>
            </a:extLst>
          </p:cNvPr>
          <p:cNvPicPr>
            <a:picLocks noChangeAspect="1"/>
          </p:cNvPicPr>
          <p:nvPr/>
        </p:nvPicPr>
        <p:blipFill>
          <a:blip r:embed="rId5"/>
          <a:srcRect l="8922" t="11290" r="57395" b="1089"/>
          <a:stretch/>
        </p:blipFill>
        <p:spPr>
          <a:xfrm>
            <a:off x="7106237" y="2473676"/>
            <a:ext cx="3658360" cy="3536552"/>
          </a:xfrm>
          <a:prstGeom prst="rect">
            <a:avLst/>
          </a:prstGeom>
        </p:spPr>
      </p:pic>
    </p:spTree>
    <p:extLst>
      <p:ext uri="{BB962C8B-B14F-4D97-AF65-F5344CB8AC3E}">
        <p14:creationId xmlns:p14="http://schemas.microsoft.com/office/powerpoint/2010/main" val="340645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60B1-3F44-CDE3-421A-FFA6838E4D6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E73BFDAC-6677-CF61-62CE-2BC0629A4EF6}"/>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4E049270-CF42-479A-131C-B3450EF04A4B}"/>
              </a:ext>
            </a:extLst>
          </p:cNvPr>
          <p:cNvSpPr>
            <a:spLocks noGrp="1"/>
          </p:cNvSpPr>
          <p:nvPr>
            <p:ph type="sldNum" sz="quarter" idx="12"/>
          </p:nvPr>
        </p:nvSpPr>
        <p:spPr/>
        <p:txBody>
          <a:bodyPr/>
          <a:lstStyle/>
          <a:p>
            <a:fld id="{4CD77608-3819-479B-BB98-C216BA724EFE}" type="slidenum">
              <a:rPr lang="en-US" smtClean="0"/>
              <a:pPr/>
              <a:t>6</a:t>
            </a:fld>
            <a:endParaRPr lang="en-US" dirty="0"/>
          </a:p>
        </p:txBody>
      </p:sp>
      <p:sp>
        <p:nvSpPr>
          <p:cNvPr id="6" name="標題 1">
            <a:extLst>
              <a:ext uri="{FF2B5EF4-FFF2-40B4-BE49-F238E27FC236}">
                <a16:creationId xmlns:a16="http://schemas.microsoft.com/office/drawing/2014/main" id="{F0FD425A-5D13-3ABA-3C68-D20C63D34E68}"/>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87ED3515-15F2-6856-0BB2-0C6C047179A5}"/>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4EBAA5A9-5199-D71F-6E9F-B995C4BFBC63}"/>
              </a:ext>
            </a:extLst>
          </p:cNvPr>
          <p:cNvSpPr txBox="1"/>
          <p:nvPr/>
        </p:nvSpPr>
        <p:spPr>
          <a:xfrm>
            <a:off x="6752096" y="6674445"/>
            <a:ext cx="9313833" cy="276999"/>
          </a:xfrm>
          <a:prstGeom prst="rect">
            <a:avLst/>
          </a:prstGeom>
          <a:noFill/>
        </p:spPr>
        <p:txBody>
          <a:bodyPr wrap="square">
            <a:spAutoFit/>
          </a:bodyPr>
          <a:lstStyle/>
          <a:p>
            <a:r>
              <a:rPr lang="en-US" sz="1200" dirty="0">
                <a:hlinkClick r:id="rId3"/>
              </a:rPr>
              <a:t>DINO-X Platform | Unleashing the Power of Cutting-Edge Computer Vision Technology</a:t>
            </a:r>
            <a:endParaRPr lang="en-US" sz="1200" dirty="0"/>
          </a:p>
        </p:txBody>
      </p:sp>
      <p:sp>
        <p:nvSpPr>
          <p:cNvPr id="14" name="文字方塊 13">
            <a:extLst>
              <a:ext uri="{FF2B5EF4-FFF2-40B4-BE49-F238E27FC236}">
                <a16:creationId xmlns:a16="http://schemas.microsoft.com/office/drawing/2014/main" id="{1D178207-FC83-3936-6A50-1A3C656FF157}"/>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altLang="zh-TW" sz="2800" dirty="0"/>
              <a:t>Model Input</a:t>
            </a:r>
            <a:endParaRPr lang="en-US" sz="2800" dirty="0"/>
          </a:p>
          <a:p>
            <a:endParaRPr lang="en-US" dirty="0"/>
          </a:p>
        </p:txBody>
      </p:sp>
      <p:pic>
        <p:nvPicPr>
          <p:cNvPr id="19" name="Picture 4" descr="Defective Product Classification System for Smart Factory Based on Deep ...">
            <a:extLst>
              <a:ext uri="{FF2B5EF4-FFF2-40B4-BE49-F238E27FC236}">
                <a16:creationId xmlns:a16="http://schemas.microsoft.com/office/drawing/2014/main" id="{02082BF8-D789-1D38-DF6C-93A3031602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58" t="46850" r="53895" b="18500"/>
          <a:stretch/>
        </p:blipFill>
        <p:spPr bwMode="auto">
          <a:xfrm>
            <a:off x="1514346" y="2462265"/>
            <a:ext cx="3600400" cy="355633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91C6E853-1A03-6B1F-03F2-FF2FC5ABC8FE}"/>
              </a:ext>
            </a:extLst>
          </p:cNvPr>
          <p:cNvGrpSpPr>
            <a:grpSpLocks noChangeAspect="1"/>
          </p:cNvGrpSpPr>
          <p:nvPr/>
        </p:nvGrpSpPr>
        <p:grpSpPr>
          <a:xfrm>
            <a:off x="6324711" y="3090943"/>
            <a:ext cx="2454660" cy="2249588"/>
            <a:chOff x="6793936" y="2383093"/>
            <a:chExt cx="3600401" cy="3205584"/>
          </a:xfrm>
        </p:grpSpPr>
        <p:sp>
          <p:nvSpPr>
            <p:cNvPr id="24" name="矩形 23">
              <a:extLst>
                <a:ext uri="{FF2B5EF4-FFF2-40B4-BE49-F238E27FC236}">
                  <a16:creationId xmlns:a16="http://schemas.microsoft.com/office/drawing/2014/main" id="{0AF4047C-80C1-573C-DE2E-7E890F58D9D0}"/>
                </a:ext>
              </a:extLst>
            </p:cNvPr>
            <p:cNvSpPr/>
            <p:nvPr/>
          </p:nvSpPr>
          <p:spPr>
            <a:xfrm>
              <a:off x="6793936" y="2383093"/>
              <a:ext cx="3600401" cy="3205584"/>
            </a:xfrm>
            <a:prstGeom prst="rect">
              <a:avLst/>
            </a:prstGeom>
            <a:solidFill>
              <a:srgbClr val="BD58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圖片 20">
              <a:extLst>
                <a:ext uri="{FF2B5EF4-FFF2-40B4-BE49-F238E27FC236}">
                  <a16:creationId xmlns:a16="http://schemas.microsoft.com/office/drawing/2014/main" id="{03925402-4774-F24E-B191-FCB63FE3415D}"/>
                </a:ext>
              </a:extLst>
            </p:cNvPr>
            <p:cNvPicPr>
              <a:picLocks noChangeAspect="1"/>
            </p:cNvPicPr>
            <p:nvPr/>
          </p:nvPicPr>
          <p:blipFill>
            <a:blip r:embed="rId5"/>
            <a:srcRect l="8922" t="11290" r="57395" b="1089"/>
            <a:stretch/>
          </p:blipFill>
          <p:spPr>
            <a:xfrm>
              <a:off x="7730040" y="2751604"/>
              <a:ext cx="1728192" cy="1670651"/>
            </a:xfrm>
            <a:prstGeom prst="rect">
              <a:avLst/>
            </a:prstGeom>
          </p:spPr>
        </p:pic>
        <p:sp>
          <p:nvSpPr>
            <p:cNvPr id="25" name="文字方塊 24">
              <a:extLst>
                <a:ext uri="{FF2B5EF4-FFF2-40B4-BE49-F238E27FC236}">
                  <a16:creationId xmlns:a16="http://schemas.microsoft.com/office/drawing/2014/main" id="{279CFA03-6DCC-A06C-6C6F-376B6179BD24}"/>
                </a:ext>
              </a:extLst>
            </p:cNvPr>
            <p:cNvSpPr txBox="1"/>
            <p:nvPr/>
          </p:nvSpPr>
          <p:spPr>
            <a:xfrm>
              <a:off x="7730040" y="4725144"/>
              <a:ext cx="1728192" cy="604602"/>
            </a:xfrm>
            <a:prstGeom prst="rect">
              <a:avLst/>
            </a:prstGeom>
            <a:noFill/>
          </p:spPr>
          <p:txBody>
            <a:bodyPr wrap="square" rtlCol="0">
              <a:spAutoFit/>
            </a:bodyPr>
            <a:lstStyle/>
            <a:p>
              <a:pPr algn="ctr"/>
              <a:r>
                <a:rPr lang="en-US" sz="2800" dirty="0"/>
                <a:t>Model</a:t>
              </a:r>
            </a:p>
          </p:txBody>
        </p:sp>
      </p:grpSp>
      <p:sp>
        <p:nvSpPr>
          <p:cNvPr id="27" name="箭號: 向右 26">
            <a:extLst>
              <a:ext uri="{FF2B5EF4-FFF2-40B4-BE49-F238E27FC236}">
                <a16:creationId xmlns:a16="http://schemas.microsoft.com/office/drawing/2014/main" id="{927C0457-0E8A-650E-AA3F-BF118CE640CA}"/>
              </a:ext>
            </a:extLst>
          </p:cNvPr>
          <p:cNvSpPr/>
          <p:nvPr/>
        </p:nvSpPr>
        <p:spPr>
          <a:xfrm>
            <a:off x="5303912" y="3978372"/>
            <a:ext cx="504056" cy="474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箭號: 向右 27">
            <a:extLst>
              <a:ext uri="{FF2B5EF4-FFF2-40B4-BE49-F238E27FC236}">
                <a16:creationId xmlns:a16="http://schemas.microsoft.com/office/drawing/2014/main" id="{15FAE304-4783-552A-888E-896AE5ABE4B7}"/>
              </a:ext>
            </a:extLst>
          </p:cNvPr>
          <p:cNvSpPr/>
          <p:nvPr/>
        </p:nvSpPr>
        <p:spPr>
          <a:xfrm>
            <a:off x="9296114" y="3978372"/>
            <a:ext cx="504056" cy="4747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ree Question Mark Image, Download Free Question Mark Image png images ...">
            <a:extLst>
              <a:ext uri="{FF2B5EF4-FFF2-40B4-BE49-F238E27FC236}">
                <a16:creationId xmlns:a16="http://schemas.microsoft.com/office/drawing/2014/main" id="{D53BEFA5-2399-FF84-23B0-1C085F387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0416" y="3313083"/>
            <a:ext cx="1353981" cy="180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90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758D-71FF-B94E-E5BB-4E1BB9294360}"/>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9F858C7-A5A9-ADEF-F485-637719911E75}"/>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BAE7EE56-A304-8ABF-3E67-4BFDFA92FB1F}"/>
              </a:ext>
            </a:extLst>
          </p:cNvPr>
          <p:cNvSpPr>
            <a:spLocks noGrp="1"/>
          </p:cNvSpPr>
          <p:nvPr>
            <p:ph type="sldNum" sz="quarter" idx="12"/>
          </p:nvPr>
        </p:nvSpPr>
        <p:spPr/>
        <p:txBody>
          <a:bodyPr/>
          <a:lstStyle/>
          <a:p>
            <a:fld id="{4CD77608-3819-479B-BB98-C216BA724EFE}" type="slidenum">
              <a:rPr lang="en-US" smtClean="0"/>
              <a:pPr/>
              <a:t>7</a:t>
            </a:fld>
            <a:endParaRPr lang="en-US" dirty="0"/>
          </a:p>
        </p:txBody>
      </p:sp>
      <p:sp>
        <p:nvSpPr>
          <p:cNvPr id="6" name="標題 1">
            <a:extLst>
              <a:ext uri="{FF2B5EF4-FFF2-40B4-BE49-F238E27FC236}">
                <a16:creationId xmlns:a16="http://schemas.microsoft.com/office/drawing/2014/main" id="{05D801BA-DCDC-BE8E-8792-D1B3102D8B3F}"/>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Visual Prompt AI for Defect Detection</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9" name="矩形 8">
            <a:extLst>
              <a:ext uri="{FF2B5EF4-FFF2-40B4-BE49-F238E27FC236}">
                <a16:creationId xmlns:a16="http://schemas.microsoft.com/office/drawing/2014/main" id="{29A83293-D1EE-200A-A5FB-26D87D8DFDB1}"/>
              </a:ext>
            </a:extLst>
          </p:cNvPr>
          <p:cNvSpPr/>
          <p:nvPr/>
        </p:nvSpPr>
        <p:spPr>
          <a:xfrm>
            <a:off x="611489" y="1268760"/>
            <a:ext cx="7572744" cy="1184940"/>
          </a:xfrm>
          <a:prstGeom prst="rect">
            <a:avLst/>
          </a:prstGeom>
        </p:spPr>
        <p:txBody>
          <a:bodyPr wrap="square">
            <a:spAutoFit/>
          </a:bodyPr>
          <a:lstStyle/>
          <a:p>
            <a:pPr>
              <a:buNone/>
            </a:pPr>
            <a:r>
              <a:rPr lang="en-US" sz="3200" b="1" dirty="0"/>
              <a:t>Example</a:t>
            </a:r>
          </a:p>
          <a:p>
            <a:pPr>
              <a:buNone/>
            </a:pPr>
            <a:endParaRPr lang="en-US" sz="1100" dirty="0"/>
          </a:p>
          <a:p>
            <a:pPr>
              <a:buNone/>
            </a:pPr>
            <a:endParaRPr lang="en-US" sz="2800" dirty="0"/>
          </a:p>
        </p:txBody>
      </p:sp>
      <p:sp>
        <p:nvSpPr>
          <p:cNvPr id="11" name="文字方塊 10">
            <a:extLst>
              <a:ext uri="{FF2B5EF4-FFF2-40B4-BE49-F238E27FC236}">
                <a16:creationId xmlns:a16="http://schemas.microsoft.com/office/drawing/2014/main" id="{0D9CF57F-20DB-B206-3744-3CA344094540}"/>
              </a:ext>
            </a:extLst>
          </p:cNvPr>
          <p:cNvSpPr txBox="1"/>
          <p:nvPr/>
        </p:nvSpPr>
        <p:spPr>
          <a:xfrm>
            <a:off x="6752096" y="6674445"/>
            <a:ext cx="9313833" cy="276999"/>
          </a:xfrm>
          <a:prstGeom prst="rect">
            <a:avLst/>
          </a:prstGeom>
          <a:noFill/>
        </p:spPr>
        <p:txBody>
          <a:bodyPr wrap="square">
            <a:spAutoFit/>
          </a:bodyPr>
          <a:lstStyle/>
          <a:p>
            <a:r>
              <a:rPr lang="en-US" sz="1200" dirty="0">
                <a:hlinkClick r:id="rId3"/>
              </a:rPr>
              <a:t>DINO-X Platform | Unleashing the Power of Cutting-Edge Computer Vision Technology</a:t>
            </a:r>
            <a:endParaRPr lang="en-US" sz="1200" dirty="0"/>
          </a:p>
        </p:txBody>
      </p:sp>
      <p:pic>
        <p:nvPicPr>
          <p:cNvPr id="13" name="圖片 12">
            <a:extLst>
              <a:ext uri="{FF2B5EF4-FFF2-40B4-BE49-F238E27FC236}">
                <a16:creationId xmlns:a16="http://schemas.microsoft.com/office/drawing/2014/main" id="{E616DA55-B765-0EBB-FE93-40BCF9FE9C83}"/>
              </a:ext>
            </a:extLst>
          </p:cNvPr>
          <p:cNvPicPr>
            <a:picLocks noChangeAspect="1"/>
          </p:cNvPicPr>
          <p:nvPr/>
        </p:nvPicPr>
        <p:blipFill>
          <a:blip r:embed="rId4"/>
          <a:srcRect l="66181" t="9394" b="-1947"/>
          <a:stretch/>
        </p:blipFill>
        <p:spPr>
          <a:xfrm>
            <a:off x="7077255" y="2420888"/>
            <a:ext cx="3658360" cy="3720595"/>
          </a:xfrm>
          <a:prstGeom prst="rect">
            <a:avLst/>
          </a:prstGeom>
        </p:spPr>
      </p:pic>
      <p:sp>
        <p:nvSpPr>
          <p:cNvPr id="14" name="文字方塊 13">
            <a:extLst>
              <a:ext uri="{FF2B5EF4-FFF2-40B4-BE49-F238E27FC236}">
                <a16:creationId xmlns:a16="http://schemas.microsoft.com/office/drawing/2014/main" id="{33F3F87E-4524-9319-3125-D88ECA481413}"/>
              </a:ext>
            </a:extLst>
          </p:cNvPr>
          <p:cNvSpPr txBox="1"/>
          <p:nvPr/>
        </p:nvSpPr>
        <p:spPr>
          <a:xfrm>
            <a:off x="-110713" y="1951385"/>
            <a:ext cx="12404055" cy="800219"/>
          </a:xfrm>
          <a:prstGeom prst="rect">
            <a:avLst/>
          </a:prstGeom>
          <a:noFill/>
        </p:spPr>
        <p:txBody>
          <a:bodyPr wrap="square" rtlCol="0">
            <a:spAutoFit/>
          </a:bodyPr>
          <a:lstStyle/>
          <a:p>
            <a:r>
              <a:rPr lang="zh-TW" altLang="en-US" sz="2800" dirty="0"/>
              <a:t>                             </a:t>
            </a:r>
            <a:r>
              <a:rPr lang="en-US" altLang="zh-TW" sz="2800" dirty="0"/>
              <a:t>Model Input    </a:t>
            </a:r>
            <a:r>
              <a:rPr lang="zh-TW" altLang="en-US" sz="2800" dirty="0"/>
              <a:t>                                 </a:t>
            </a:r>
            <a:r>
              <a:rPr lang="en-US" altLang="zh-TW" sz="2800" dirty="0"/>
              <a:t>           Model Output</a:t>
            </a:r>
            <a:endParaRPr lang="en-US" sz="2800" dirty="0"/>
          </a:p>
          <a:p>
            <a:endParaRPr lang="en-US" dirty="0"/>
          </a:p>
        </p:txBody>
      </p:sp>
      <p:pic>
        <p:nvPicPr>
          <p:cNvPr id="19" name="Picture 4" descr="Defective Product Classification System for Smart Factory Based on Deep ...">
            <a:extLst>
              <a:ext uri="{FF2B5EF4-FFF2-40B4-BE49-F238E27FC236}">
                <a16:creationId xmlns:a16="http://schemas.microsoft.com/office/drawing/2014/main" id="{29A8CE01-79E5-7585-7E49-D2A0AF46B3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58" t="46850" r="53895" b="18500"/>
          <a:stretch/>
        </p:blipFill>
        <p:spPr bwMode="auto">
          <a:xfrm>
            <a:off x="1514346" y="2462265"/>
            <a:ext cx="3600400" cy="355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00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06AB1DB-0799-D886-8DAC-9D7D0D015A9F}"/>
              </a:ext>
            </a:extLst>
          </p:cNvPr>
          <p:cNvSpPr>
            <a:spLocks noGrp="1"/>
          </p:cNvSpPr>
          <p:nvPr>
            <p:ph type="sldNum" sz="quarter" idx="12"/>
          </p:nvPr>
        </p:nvSpPr>
        <p:spPr/>
        <p:txBody>
          <a:bodyPr/>
          <a:lstStyle/>
          <a:p>
            <a:fld id="{4CD77608-3819-479B-BB98-C216BA724EFE}" type="slidenum">
              <a:rPr lang="en-US" smtClean="0"/>
              <a:pPr/>
              <a:t>8</a:t>
            </a:fld>
            <a:endParaRPr lang="en-US" dirty="0"/>
          </a:p>
        </p:txBody>
      </p:sp>
      <p:sp>
        <p:nvSpPr>
          <p:cNvPr id="3" name="標題 1">
            <a:extLst>
              <a:ext uri="{FF2B5EF4-FFF2-40B4-BE49-F238E27FC236}">
                <a16:creationId xmlns:a16="http://schemas.microsoft.com/office/drawing/2014/main" id="{3EA83A4A-1349-858D-0845-5822737276A4}"/>
              </a:ext>
            </a:extLst>
          </p:cNvPr>
          <p:cNvSpPr txBox="1">
            <a:spLocks/>
          </p:cNvSpPr>
          <p:nvPr/>
        </p:nvSpPr>
        <p:spPr>
          <a:xfrm>
            <a:off x="611489" y="116632"/>
            <a:ext cx="11101135" cy="826887"/>
          </a:xfrm>
          <a:prstGeom prst="rect">
            <a:avLst/>
          </a:prstGeom>
        </p:spPr>
        <p:txBody>
          <a:bodyPr lIns="109728" tIns="109728" rIns="109728" bIns="91440" anchor="t"/>
          <a:lstStyle>
            <a:lvl1pPr algn="l" defTabSz="914400" rtl="0" eaLnBrk="1" latinLnBrk="0" hangingPunct="1">
              <a:lnSpc>
                <a:spcPct val="100000"/>
              </a:lnSpc>
              <a:spcBef>
                <a:spcPct val="0"/>
              </a:spcBef>
              <a:buNone/>
              <a:defRPr sz="6000" kern="1200" spc="50">
                <a:solidFill>
                  <a:schemeClr val="tx1"/>
                </a:solidFill>
                <a:latin typeface="+mj-lt"/>
                <a:ea typeface="+mj-ea"/>
                <a:cs typeface="+mj-cs"/>
              </a:defRPr>
            </a:lvl1pPr>
          </a:lstStyle>
          <a:p>
            <a:pPr>
              <a:lnSpc>
                <a:spcPct val="150000"/>
              </a:lnSpc>
              <a:spcBef>
                <a:spcPts val="0"/>
              </a:spcBef>
            </a:pPr>
            <a:r>
              <a:rPr lang="en-US" altLang="zh-TW" sz="3600" b="1" dirty="0">
                <a:solidFill>
                  <a:srgbClr val="E7012B"/>
                </a:solidFill>
                <a:latin typeface="微軟正黑體" panose="020B0604030504040204" pitchFamily="34" charset="-120"/>
                <a:ea typeface="微軟正黑體" panose="020B0604030504040204" pitchFamily="34" charset="-120"/>
              </a:rPr>
              <a:t>Work Experience (2)</a:t>
            </a:r>
            <a:endParaRPr lang="zh-TW" altLang="en-US" sz="2400" u="sng" dirty="0">
              <a:solidFill>
                <a:srgbClr val="E7012B"/>
              </a:solidFill>
              <a:latin typeface="Century Gothic" panose="020B050202020202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AC8FE685-20F9-821A-3022-819E58EE323E}"/>
              </a:ext>
            </a:extLst>
          </p:cNvPr>
          <p:cNvSpPr/>
          <p:nvPr/>
        </p:nvSpPr>
        <p:spPr>
          <a:xfrm>
            <a:off x="1055439" y="1700808"/>
            <a:ext cx="10910365" cy="2160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28B31BE-B7A5-81C5-3421-2AAFBDDA70FA}"/>
              </a:ext>
            </a:extLst>
          </p:cNvPr>
          <p:cNvSpPr/>
          <p:nvPr/>
        </p:nvSpPr>
        <p:spPr>
          <a:xfrm>
            <a:off x="611488" y="1268760"/>
            <a:ext cx="10597080" cy="2923877"/>
          </a:xfrm>
          <a:prstGeom prst="rect">
            <a:avLst/>
          </a:prstGeom>
        </p:spPr>
        <p:txBody>
          <a:bodyPr wrap="square">
            <a:spAutoFit/>
          </a:bodyPr>
          <a:lstStyle/>
          <a:p>
            <a:pPr>
              <a:buNone/>
            </a:pPr>
            <a:r>
              <a:rPr lang="en-US" sz="3200" b="1" dirty="0"/>
              <a:t>Sky Lab – Corporate Research Lab (Purdue &amp; UW–Madison)</a:t>
            </a:r>
          </a:p>
          <a:p>
            <a:pPr marL="457200" marR="0" lvl="0" indent="-457200" fontAlgn="base">
              <a:lnSpc>
                <a:spcPct val="100000"/>
              </a:lnSpc>
              <a:spcBef>
                <a:spcPct val="0"/>
              </a:spcBef>
              <a:spcAft>
                <a:spcPct val="0"/>
              </a:spcAft>
              <a:buClrTx/>
              <a:buSzTx/>
              <a:buFont typeface="Arial" panose="020B0604020202020204" pitchFamily="34" charset="0"/>
              <a:buChar char="•"/>
              <a:tabLst/>
            </a:pPr>
            <a:endParaRPr lang="en-US" altLang="en-US" sz="1200" dirty="0"/>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Fine-tuned LLMs for WisDOT</a:t>
            </a:r>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Improved project planning via </a:t>
            </a:r>
            <a:r>
              <a:rPr lang="en-US" altLang="en-US" sz="2800" dirty="0" err="1"/>
              <a:t>WisTMP</a:t>
            </a:r>
            <a:endParaRPr lang="en-US" altLang="en-US" sz="2800" dirty="0"/>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Real-world collaboration with state agencies</a:t>
            </a:r>
          </a:p>
          <a:p>
            <a:pPr marL="457200" marR="0" lvl="0" indent="-457200" fontAlgn="base">
              <a:lnSpc>
                <a:spcPct val="100000"/>
              </a:lnSpc>
              <a:spcBef>
                <a:spcPct val="0"/>
              </a:spcBef>
              <a:spcAft>
                <a:spcPct val="0"/>
              </a:spcAft>
              <a:buClrTx/>
              <a:buSzTx/>
              <a:buFont typeface="Arial" panose="020B0604020202020204" pitchFamily="34" charset="0"/>
              <a:buChar char="•"/>
              <a:tabLst/>
            </a:pPr>
            <a:r>
              <a:rPr lang="en-US" altLang="en-US" sz="2800" dirty="0"/>
              <a:t>Supports generation of Transportation Management Plans</a:t>
            </a:r>
          </a:p>
          <a:p>
            <a:pPr marL="342900" indent="-342900">
              <a:buFont typeface="Arial" panose="020B0604020202020204" pitchFamily="34" charset="0"/>
              <a:buChar char="•"/>
            </a:pPr>
            <a:endParaRPr lang="en-US" sz="2800" dirty="0"/>
          </a:p>
        </p:txBody>
      </p:sp>
      <p:pic>
        <p:nvPicPr>
          <p:cNvPr id="4099" name="Picture 3" descr="The WisTransPortal System">
            <a:extLst>
              <a:ext uri="{FF2B5EF4-FFF2-40B4-BE49-F238E27FC236}">
                <a16:creationId xmlns:a16="http://schemas.microsoft.com/office/drawing/2014/main" id="{4336F1B8-2770-ED07-6CEF-B21D5A9C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4178382"/>
            <a:ext cx="5286636" cy="20741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8020CB2-F7BC-2CBE-E008-D32EFFCDC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3925967"/>
            <a:ext cx="3545201" cy="236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25868"/>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1368</TotalTime>
  <Words>1505</Words>
  <Application>Microsoft Macintosh PowerPoint</Application>
  <PresentationFormat>Widescreen</PresentationFormat>
  <Paragraphs>188</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微軟正黑體</vt:lpstr>
      <vt:lpstr>Arial</vt:lpstr>
      <vt:lpstr>Calibri</vt:lpstr>
      <vt:lpstr>Calibri Light</vt:lpstr>
      <vt:lpstr>Century Gothic</vt:lpstr>
      <vt:lpstr>Helvetica Neue</vt:lpstr>
      <vt:lpstr>回顧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衍榮 陳</dc:creator>
  <cp:lastModifiedBy>Chen, Yen-Jung</cp:lastModifiedBy>
  <cp:revision>81</cp:revision>
  <dcterms:created xsi:type="dcterms:W3CDTF">2023-05-12T09:47:31Z</dcterms:created>
  <dcterms:modified xsi:type="dcterms:W3CDTF">2025-04-16T18:29:33Z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2025-04-16T18:15:11Z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d43d152b-3b6c-4eeb-8e4a-11c4524b95e8</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